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48" r:id="rId1"/>
  </p:sldMasterIdLst>
  <p:notesMasterIdLst>
    <p:notesMasterId r:id="rId27"/>
  </p:notesMasterIdLst>
  <p:sldIdLst>
    <p:sldId id="292" r:id="rId2"/>
    <p:sldId id="284" r:id="rId3"/>
    <p:sldId id="266" r:id="rId4"/>
    <p:sldId id="264" r:id="rId5"/>
    <p:sldId id="258" r:id="rId6"/>
    <p:sldId id="261" r:id="rId7"/>
    <p:sldId id="291" r:id="rId8"/>
    <p:sldId id="289" r:id="rId9"/>
    <p:sldId id="269" r:id="rId10"/>
    <p:sldId id="273" r:id="rId11"/>
    <p:sldId id="290" r:id="rId12"/>
    <p:sldId id="285" r:id="rId13"/>
    <p:sldId id="286" r:id="rId14"/>
    <p:sldId id="260" r:id="rId15"/>
    <p:sldId id="281" r:id="rId16"/>
    <p:sldId id="280" r:id="rId17"/>
    <p:sldId id="270" r:id="rId18"/>
    <p:sldId id="271" r:id="rId19"/>
    <p:sldId id="272" r:id="rId20"/>
    <p:sldId id="274" r:id="rId21"/>
    <p:sldId id="257" r:id="rId22"/>
    <p:sldId id="275" r:id="rId23"/>
    <p:sldId id="279" r:id="rId24"/>
    <p:sldId id="287" r:id="rId25"/>
    <p:sldId id="282" r:id="rId26"/>
  </p:sldIdLst>
  <p:sldSz cx="12192000" cy="6858000"/>
  <p:notesSz cx="7077075" cy="9363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a:srgbClr val="0803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p:cViewPr varScale="1">
        <p:scale>
          <a:sx n="86" d="100"/>
          <a:sy n="86" d="100"/>
        </p:scale>
        <p:origin x="331"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3066733" cy="469780"/>
          </a:xfrm>
          <a:prstGeom prst="rect">
            <a:avLst/>
          </a:prstGeom>
        </p:spPr>
        <p:txBody>
          <a:bodyPr vert="horz" lIns="93936" tIns="46968" rIns="93936" bIns="46968" rtlCol="0"/>
          <a:lstStyle>
            <a:lvl1pPr algn="l">
              <a:defRPr sz="1200"/>
            </a:lvl1pPr>
          </a:lstStyle>
          <a:p>
            <a:endParaRPr lang="de-DE"/>
          </a:p>
        </p:txBody>
      </p:sp>
      <p:sp>
        <p:nvSpPr>
          <p:cNvPr id="3" name="Datumsplatzhalter 2"/>
          <p:cNvSpPr>
            <a:spLocks noGrp="1"/>
          </p:cNvSpPr>
          <p:nvPr>
            <p:ph type="dt" idx="1"/>
          </p:nvPr>
        </p:nvSpPr>
        <p:spPr>
          <a:xfrm>
            <a:off x="4008705" y="0"/>
            <a:ext cx="3066733" cy="469780"/>
          </a:xfrm>
          <a:prstGeom prst="rect">
            <a:avLst/>
          </a:prstGeom>
        </p:spPr>
        <p:txBody>
          <a:bodyPr vert="horz" lIns="93936" tIns="46968" rIns="93936" bIns="46968" rtlCol="0"/>
          <a:lstStyle>
            <a:lvl1pPr algn="r">
              <a:defRPr sz="1200"/>
            </a:lvl1pPr>
          </a:lstStyle>
          <a:p>
            <a:fld id="{03384C78-7F0E-4A9D-BABC-79F10B3B8737}" type="datetimeFigureOut">
              <a:rPr lang="de-DE" smtClean="0"/>
              <a:t>09.07.2021</a:t>
            </a:fld>
            <a:endParaRPr lang="de-DE"/>
          </a:p>
        </p:txBody>
      </p:sp>
      <p:sp>
        <p:nvSpPr>
          <p:cNvPr id="4" name="Folienbildplatzhalter 3"/>
          <p:cNvSpPr>
            <a:spLocks noGrp="1" noRot="1" noChangeAspect="1"/>
          </p:cNvSpPr>
          <p:nvPr>
            <p:ph type="sldImg" idx="2"/>
          </p:nvPr>
        </p:nvSpPr>
        <p:spPr>
          <a:xfrm>
            <a:off x="728663" y="1169988"/>
            <a:ext cx="5619750" cy="3160712"/>
          </a:xfrm>
          <a:prstGeom prst="rect">
            <a:avLst/>
          </a:prstGeom>
          <a:noFill/>
          <a:ln w="12700">
            <a:solidFill>
              <a:prstClr val="black"/>
            </a:solidFill>
          </a:ln>
        </p:spPr>
        <p:txBody>
          <a:bodyPr vert="horz" lIns="93936" tIns="46968" rIns="93936" bIns="46968" rtlCol="0" anchor="ctr"/>
          <a:lstStyle/>
          <a:p>
            <a:endParaRPr lang="de-DE"/>
          </a:p>
        </p:txBody>
      </p:sp>
      <p:sp>
        <p:nvSpPr>
          <p:cNvPr id="5" name="Notizenplatzhalter 4"/>
          <p:cNvSpPr>
            <a:spLocks noGrp="1"/>
          </p:cNvSpPr>
          <p:nvPr>
            <p:ph type="body" sz="quarter" idx="3"/>
          </p:nvPr>
        </p:nvSpPr>
        <p:spPr>
          <a:xfrm>
            <a:off x="707708" y="4505980"/>
            <a:ext cx="5661660" cy="3686711"/>
          </a:xfrm>
          <a:prstGeom prst="rect">
            <a:avLst/>
          </a:prstGeom>
        </p:spPr>
        <p:txBody>
          <a:bodyPr vert="horz" lIns="93936" tIns="46968" rIns="93936" bIns="46968"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893297"/>
            <a:ext cx="3066733" cy="469779"/>
          </a:xfrm>
          <a:prstGeom prst="rect">
            <a:avLst/>
          </a:prstGeom>
        </p:spPr>
        <p:txBody>
          <a:bodyPr vert="horz" lIns="93936" tIns="46968" rIns="93936" bIns="46968" rtlCol="0" anchor="b"/>
          <a:lstStyle>
            <a:lvl1pPr algn="l">
              <a:defRPr sz="1200"/>
            </a:lvl1pPr>
          </a:lstStyle>
          <a:p>
            <a:endParaRPr lang="de-DE"/>
          </a:p>
        </p:txBody>
      </p:sp>
      <p:sp>
        <p:nvSpPr>
          <p:cNvPr id="7" name="Foliennummernplatzhalter 6"/>
          <p:cNvSpPr>
            <a:spLocks noGrp="1"/>
          </p:cNvSpPr>
          <p:nvPr>
            <p:ph type="sldNum" sz="quarter" idx="5"/>
          </p:nvPr>
        </p:nvSpPr>
        <p:spPr>
          <a:xfrm>
            <a:off x="4008705" y="8893297"/>
            <a:ext cx="3066733" cy="469779"/>
          </a:xfrm>
          <a:prstGeom prst="rect">
            <a:avLst/>
          </a:prstGeom>
        </p:spPr>
        <p:txBody>
          <a:bodyPr vert="horz" lIns="93936" tIns="46968" rIns="93936" bIns="46968" rtlCol="0" anchor="b"/>
          <a:lstStyle>
            <a:lvl1pPr algn="r">
              <a:defRPr sz="1200"/>
            </a:lvl1pPr>
          </a:lstStyle>
          <a:p>
            <a:fld id="{5D2C1B70-6775-4CA3-A52E-9F45C191670D}" type="slidenum">
              <a:rPr lang="de-DE" smtClean="0"/>
              <a:t>‹Nr.›</a:t>
            </a:fld>
            <a:endParaRPr lang="de-DE"/>
          </a:p>
        </p:txBody>
      </p:sp>
    </p:spTree>
    <p:extLst>
      <p:ext uri="{BB962C8B-B14F-4D97-AF65-F5344CB8AC3E}">
        <p14:creationId xmlns:p14="http://schemas.microsoft.com/office/powerpoint/2010/main" val="13674905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de-DE"/>
              <a:t>Mastertitelformat bearbeiten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Master-Untertitelformat bearbeiten</a:t>
            </a:r>
            <a:endParaRPr lang="en-US" dirty="0"/>
          </a:p>
        </p:txBody>
      </p:sp>
      <p:sp>
        <p:nvSpPr>
          <p:cNvPr id="4" name="Date Placeholder 3"/>
          <p:cNvSpPr>
            <a:spLocks noGrp="1"/>
          </p:cNvSpPr>
          <p:nvPr>
            <p:ph type="dt" sz="half" idx="10"/>
          </p:nvPr>
        </p:nvSpPr>
        <p:spPr/>
        <p:txBody>
          <a:bodyPr/>
          <a:lstStyle/>
          <a:p>
            <a:fld id="{E08F8CEE-AF81-47D9-A368-CA443FCD595E}" type="datetime1">
              <a:rPr lang="en-US" smtClean="0"/>
              <a:t>7/9/2021</a:t>
            </a:fld>
            <a:endParaRPr lang="en-US" dirty="0"/>
          </a:p>
        </p:txBody>
      </p:sp>
      <p:sp>
        <p:nvSpPr>
          <p:cNvPr id="5" name="Footer Placeholder 4"/>
          <p:cNvSpPr>
            <a:spLocks noGrp="1"/>
          </p:cNvSpPr>
          <p:nvPr>
            <p:ph type="ftr" sz="quarter" idx="11"/>
          </p:nvPr>
        </p:nvSpPr>
        <p:spPr/>
        <p:txBody>
          <a:bodyPr/>
          <a:lstStyle/>
          <a:p>
            <a:r>
              <a:rPr lang="de-DE"/>
              <a:t>LAG Geschäftsstelle Mannheim / WJT 2021</a:t>
            </a:r>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‹Nr.›</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el und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de-DE"/>
              <a:t>Mastertitelformat bearbeiten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45D029CE-F184-4455-B187-92DDD5DCB938}" type="datetime1">
              <a:rPr lang="en-US" smtClean="0"/>
              <a:t>7/9/2021</a:t>
            </a:fld>
            <a:endParaRPr lang="en-US" dirty="0"/>
          </a:p>
        </p:txBody>
      </p:sp>
      <p:sp>
        <p:nvSpPr>
          <p:cNvPr id="5" name="Footer Placeholder 4"/>
          <p:cNvSpPr>
            <a:spLocks noGrp="1"/>
          </p:cNvSpPr>
          <p:nvPr>
            <p:ph type="ftr" sz="quarter" idx="11"/>
          </p:nvPr>
        </p:nvSpPr>
        <p:spPr/>
        <p:txBody>
          <a:bodyPr/>
          <a:lstStyle/>
          <a:p>
            <a:r>
              <a:rPr lang="de-DE"/>
              <a:t>LAG Geschäftsstelle Mannheim / WJT 2021</a:t>
            </a:r>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Zitat mit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de-DE"/>
              <a:t>Mastertitelformat bearbeiten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DE"/>
              <a:t>Mastertextformat bearbeiten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23590DD5-E9F3-49F2-99CA-B329CA4B92E9}" type="datetime1">
              <a:rPr lang="en-US" smtClean="0"/>
              <a:t>7/9/2021</a:t>
            </a:fld>
            <a:endParaRPr lang="en-US" dirty="0"/>
          </a:p>
        </p:txBody>
      </p:sp>
      <p:sp>
        <p:nvSpPr>
          <p:cNvPr id="5" name="Footer Placeholder 4"/>
          <p:cNvSpPr>
            <a:spLocks noGrp="1"/>
          </p:cNvSpPr>
          <p:nvPr>
            <p:ph type="ftr" sz="quarter" idx="11"/>
          </p:nvPr>
        </p:nvSpPr>
        <p:spPr/>
        <p:txBody>
          <a:bodyPr/>
          <a:lstStyle/>
          <a:p>
            <a:r>
              <a:rPr lang="de-DE"/>
              <a:t>LAG Geschäftsstelle Mannheim / WJT 2021</a:t>
            </a:r>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‹Nr.›</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nskart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de-DE"/>
              <a:t>Mastertitelformat bearbeiten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de-DE"/>
              <a:t>Mastertextformat bearbeiten</a:t>
            </a:r>
          </a:p>
        </p:txBody>
      </p:sp>
      <p:sp>
        <p:nvSpPr>
          <p:cNvPr id="5" name="Date Placeholder 4"/>
          <p:cNvSpPr>
            <a:spLocks noGrp="1"/>
          </p:cNvSpPr>
          <p:nvPr>
            <p:ph type="dt" sz="half" idx="10"/>
          </p:nvPr>
        </p:nvSpPr>
        <p:spPr/>
        <p:txBody>
          <a:bodyPr/>
          <a:lstStyle/>
          <a:p>
            <a:fld id="{270893B1-0336-48C1-8056-1E1E1BB13D30}" type="datetime1">
              <a:rPr lang="en-US" smtClean="0"/>
              <a:t>7/9/2021</a:t>
            </a:fld>
            <a:endParaRPr lang="en-US" dirty="0"/>
          </a:p>
        </p:txBody>
      </p:sp>
      <p:sp>
        <p:nvSpPr>
          <p:cNvPr id="6" name="Footer Placeholder 5"/>
          <p:cNvSpPr>
            <a:spLocks noGrp="1"/>
          </p:cNvSpPr>
          <p:nvPr>
            <p:ph type="ftr" sz="quarter" idx="11"/>
          </p:nvPr>
        </p:nvSpPr>
        <p:spPr/>
        <p:txBody>
          <a:bodyPr/>
          <a:lstStyle/>
          <a:p>
            <a:r>
              <a:rPr lang="de-DE"/>
              <a:t>LAG Geschäftsstelle Mannheim / WJT 2021</a:t>
            </a:r>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‹Nr.›</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nskarte für Zitat">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de-DE"/>
              <a:t>Mastertitelformat bearbeiten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DE"/>
              <a:t>Mastertextformat bearbeiten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de-DE"/>
              <a:t>Mastertextformat bearbeiten</a:t>
            </a:r>
          </a:p>
        </p:txBody>
      </p:sp>
      <p:sp>
        <p:nvSpPr>
          <p:cNvPr id="5" name="Date Placeholder 4"/>
          <p:cNvSpPr>
            <a:spLocks noGrp="1"/>
          </p:cNvSpPr>
          <p:nvPr>
            <p:ph type="dt" sz="half" idx="10"/>
          </p:nvPr>
        </p:nvSpPr>
        <p:spPr/>
        <p:txBody>
          <a:bodyPr/>
          <a:lstStyle/>
          <a:p>
            <a:fld id="{E3639E32-991A-4C14-B10A-342FBB63D0D6}" type="datetime1">
              <a:rPr lang="en-US" smtClean="0"/>
              <a:t>7/9/2021</a:t>
            </a:fld>
            <a:endParaRPr lang="en-US" dirty="0"/>
          </a:p>
        </p:txBody>
      </p:sp>
      <p:sp>
        <p:nvSpPr>
          <p:cNvPr id="6" name="Footer Placeholder 5"/>
          <p:cNvSpPr>
            <a:spLocks noGrp="1"/>
          </p:cNvSpPr>
          <p:nvPr>
            <p:ph type="ftr" sz="quarter" idx="11"/>
          </p:nvPr>
        </p:nvSpPr>
        <p:spPr/>
        <p:txBody>
          <a:bodyPr/>
          <a:lstStyle/>
          <a:p>
            <a:r>
              <a:rPr lang="de-DE"/>
              <a:t>LAG Geschäftsstelle Mannheim / WJT 2021</a:t>
            </a:r>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‹Nr.›</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Wahr oder Falsch">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de-DE"/>
              <a:t>Mastertitelformat bearbeiten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DE"/>
              <a:t>Mastertextformat bearbeiten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de-DE"/>
              <a:t>Mastertextformat bearbeiten</a:t>
            </a:r>
          </a:p>
        </p:txBody>
      </p:sp>
      <p:sp>
        <p:nvSpPr>
          <p:cNvPr id="5" name="Date Placeholder 4"/>
          <p:cNvSpPr>
            <a:spLocks noGrp="1"/>
          </p:cNvSpPr>
          <p:nvPr>
            <p:ph type="dt" sz="half" idx="10"/>
          </p:nvPr>
        </p:nvSpPr>
        <p:spPr/>
        <p:txBody>
          <a:bodyPr/>
          <a:lstStyle/>
          <a:p>
            <a:fld id="{612C4C95-B4D3-4FD0-A0A4-E4CAD30D75A2}" type="datetime1">
              <a:rPr lang="en-US" smtClean="0"/>
              <a:t>7/9/2021</a:t>
            </a:fld>
            <a:endParaRPr lang="en-US" dirty="0"/>
          </a:p>
        </p:txBody>
      </p:sp>
      <p:sp>
        <p:nvSpPr>
          <p:cNvPr id="6" name="Footer Placeholder 5"/>
          <p:cNvSpPr>
            <a:spLocks noGrp="1"/>
          </p:cNvSpPr>
          <p:nvPr>
            <p:ph type="ftr" sz="quarter" idx="11"/>
          </p:nvPr>
        </p:nvSpPr>
        <p:spPr/>
        <p:txBody>
          <a:bodyPr/>
          <a:lstStyle/>
          <a:p>
            <a:r>
              <a:rPr lang="de-DE"/>
              <a:t>LAG Geschäftsstelle Mannheim / WJT 2021</a:t>
            </a:r>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‹Nr.›</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Vertical Text Placeholder 2"/>
          <p:cNvSpPr>
            <a:spLocks noGrp="1"/>
          </p:cNvSpPr>
          <p:nvPr>
            <p:ph type="body" orient="vert" idx="1"/>
          </p:nvPr>
        </p:nvSpPr>
        <p:spPr/>
        <p:txBody>
          <a:bodyPr vert="eaVert" ancho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4FF23731-8527-4D74-B4AE-A7D194C1D1CF}" type="datetime1">
              <a:rPr lang="en-US" smtClean="0"/>
              <a:t>7/9/2021</a:t>
            </a:fld>
            <a:endParaRPr lang="en-US" dirty="0"/>
          </a:p>
        </p:txBody>
      </p:sp>
      <p:sp>
        <p:nvSpPr>
          <p:cNvPr id="5" name="Footer Placeholder 4"/>
          <p:cNvSpPr>
            <a:spLocks noGrp="1"/>
          </p:cNvSpPr>
          <p:nvPr>
            <p:ph type="ftr" sz="quarter" idx="11"/>
          </p:nvPr>
        </p:nvSpPr>
        <p:spPr/>
        <p:txBody>
          <a:bodyPr/>
          <a:lstStyle/>
          <a:p>
            <a:r>
              <a:rPr lang="de-DE"/>
              <a:t>LAG Geschäftsstelle Mannheim / WJT 2021</a:t>
            </a:r>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de-DE"/>
              <a:t>Mastertitelformat bearbeiten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12E37658-92BF-4FAE-AB0E-4F9741CE5B30}" type="datetime1">
              <a:rPr lang="en-US" smtClean="0"/>
              <a:t>7/9/2021</a:t>
            </a:fld>
            <a:endParaRPr lang="en-US" dirty="0"/>
          </a:p>
        </p:txBody>
      </p:sp>
      <p:sp>
        <p:nvSpPr>
          <p:cNvPr id="5" name="Footer Placeholder 4"/>
          <p:cNvSpPr>
            <a:spLocks noGrp="1"/>
          </p:cNvSpPr>
          <p:nvPr>
            <p:ph type="ftr" sz="quarter" idx="11"/>
          </p:nvPr>
        </p:nvSpPr>
        <p:spPr/>
        <p:txBody>
          <a:bodyPr/>
          <a:lstStyle/>
          <a:p>
            <a:r>
              <a:rPr lang="de-DE"/>
              <a:t>LAG Geschäftsstelle Mannheim / WJT 2021</a:t>
            </a:r>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de-DE"/>
              <a:t>Mastertitelformat bearbeiten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79C55B45-B69A-4077-840D-B5E4F0AC2742}" type="datetime1">
              <a:rPr lang="en-US" smtClean="0"/>
              <a:t>7/9/2021</a:t>
            </a:fld>
            <a:endParaRPr lang="en-US" dirty="0"/>
          </a:p>
        </p:txBody>
      </p:sp>
      <p:sp>
        <p:nvSpPr>
          <p:cNvPr id="5" name="Footer Placeholder 4"/>
          <p:cNvSpPr>
            <a:spLocks noGrp="1"/>
          </p:cNvSpPr>
          <p:nvPr>
            <p:ph type="ftr" sz="quarter" idx="11"/>
          </p:nvPr>
        </p:nvSpPr>
        <p:spPr/>
        <p:txBody>
          <a:bodyPr/>
          <a:lstStyle/>
          <a:p>
            <a:r>
              <a:rPr lang="de-DE"/>
              <a:t>LAG Geschäftsstelle Mannheim / WJT 2021</a:t>
            </a:r>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de-DE"/>
              <a:t>Mastertitelformat bearbeiten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9F717ADB-90DF-4E00-96C3-89674833DC5C}" type="datetime1">
              <a:rPr lang="en-US" smtClean="0"/>
              <a:t>7/9/2021</a:t>
            </a:fld>
            <a:endParaRPr lang="en-US" dirty="0"/>
          </a:p>
        </p:txBody>
      </p:sp>
      <p:sp>
        <p:nvSpPr>
          <p:cNvPr id="5" name="Footer Placeholder 4"/>
          <p:cNvSpPr>
            <a:spLocks noGrp="1"/>
          </p:cNvSpPr>
          <p:nvPr>
            <p:ph type="ftr" sz="quarter" idx="11"/>
          </p:nvPr>
        </p:nvSpPr>
        <p:spPr/>
        <p:txBody>
          <a:bodyPr/>
          <a:lstStyle/>
          <a:p>
            <a:r>
              <a:rPr lang="de-DE"/>
              <a:t>LAG Geschäftsstelle Mannheim / WJT 2021</a:t>
            </a:r>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‹Nr.›</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0EC1C5BC-5930-4CBD-961F-78B59770A050}" type="datetime1">
              <a:rPr lang="en-US" smtClean="0"/>
              <a:t>7/9/2021</a:t>
            </a:fld>
            <a:endParaRPr lang="en-US" dirty="0"/>
          </a:p>
        </p:txBody>
      </p:sp>
      <p:sp>
        <p:nvSpPr>
          <p:cNvPr id="6" name="Footer Placeholder 5"/>
          <p:cNvSpPr>
            <a:spLocks noGrp="1"/>
          </p:cNvSpPr>
          <p:nvPr>
            <p:ph type="ftr" sz="quarter" idx="11"/>
          </p:nvPr>
        </p:nvSpPr>
        <p:spPr/>
        <p:txBody>
          <a:bodyPr/>
          <a:lstStyle/>
          <a:p>
            <a:r>
              <a:rPr lang="de-DE"/>
              <a:t>LAG Geschäftsstelle Mannheim / WJT 2021</a:t>
            </a:r>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de-DE"/>
              <a:t>Mastertitelformat bearbeiten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EBCA4E47-E2BB-4859-8234-392A491481DB}" type="datetime1">
              <a:rPr lang="en-US" smtClean="0"/>
              <a:t>7/9/2021</a:t>
            </a:fld>
            <a:endParaRPr lang="en-US" dirty="0"/>
          </a:p>
        </p:txBody>
      </p:sp>
      <p:sp>
        <p:nvSpPr>
          <p:cNvPr id="8" name="Footer Placeholder 7"/>
          <p:cNvSpPr>
            <a:spLocks noGrp="1"/>
          </p:cNvSpPr>
          <p:nvPr>
            <p:ph type="ftr" sz="quarter" idx="11"/>
          </p:nvPr>
        </p:nvSpPr>
        <p:spPr/>
        <p:txBody>
          <a:bodyPr/>
          <a:lstStyle/>
          <a:p>
            <a:r>
              <a:rPr lang="de-DE"/>
              <a:t>LAG Geschäftsstelle Mannheim / WJT 2021</a:t>
            </a:r>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‹Nr.›</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Date Placeholder 2"/>
          <p:cNvSpPr>
            <a:spLocks noGrp="1"/>
          </p:cNvSpPr>
          <p:nvPr>
            <p:ph type="dt" sz="half" idx="10"/>
          </p:nvPr>
        </p:nvSpPr>
        <p:spPr/>
        <p:txBody>
          <a:bodyPr/>
          <a:lstStyle/>
          <a:p>
            <a:fld id="{E4FB1955-0776-4EAA-99EF-8FA073EBD432}" type="datetime1">
              <a:rPr lang="en-US" smtClean="0"/>
              <a:t>7/9/2021</a:t>
            </a:fld>
            <a:endParaRPr lang="en-US" dirty="0"/>
          </a:p>
        </p:txBody>
      </p:sp>
      <p:sp>
        <p:nvSpPr>
          <p:cNvPr id="4" name="Footer Placeholder 3"/>
          <p:cNvSpPr>
            <a:spLocks noGrp="1"/>
          </p:cNvSpPr>
          <p:nvPr>
            <p:ph type="ftr" sz="quarter" idx="11"/>
          </p:nvPr>
        </p:nvSpPr>
        <p:spPr/>
        <p:txBody>
          <a:bodyPr/>
          <a:lstStyle/>
          <a:p>
            <a:r>
              <a:rPr lang="de-DE"/>
              <a:t>LAG Geschäftsstelle Mannheim / WJT 2021</a:t>
            </a:r>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1DEE04-B9DF-4A85-AD61-DFD81027652A}" type="datetime1">
              <a:rPr lang="en-US" smtClean="0"/>
              <a:t>7/9/2021</a:t>
            </a:fld>
            <a:endParaRPr lang="en-US" dirty="0"/>
          </a:p>
        </p:txBody>
      </p:sp>
      <p:sp>
        <p:nvSpPr>
          <p:cNvPr id="3" name="Footer Placeholder 2"/>
          <p:cNvSpPr>
            <a:spLocks noGrp="1"/>
          </p:cNvSpPr>
          <p:nvPr>
            <p:ph type="ftr" sz="quarter" idx="11"/>
          </p:nvPr>
        </p:nvSpPr>
        <p:spPr/>
        <p:txBody>
          <a:bodyPr/>
          <a:lstStyle/>
          <a:p>
            <a:r>
              <a:rPr lang="de-DE"/>
              <a:t>LAG Geschäftsstelle Mannheim / WJT 2021</a:t>
            </a:r>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de-DE"/>
              <a:t>Mastertitelformat bearbeiten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e Placeholder 4"/>
          <p:cNvSpPr>
            <a:spLocks noGrp="1"/>
          </p:cNvSpPr>
          <p:nvPr>
            <p:ph type="dt" sz="half" idx="10"/>
          </p:nvPr>
        </p:nvSpPr>
        <p:spPr/>
        <p:txBody>
          <a:bodyPr/>
          <a:lstStyle/>
          <a:p>
            <a:fld id="{7E638D58-8951-4AB6-BDA2-17EF6890E3B2}" type="datetime1">
              <a:rPr lang="en-US" smtClean="0"/>
              <a:t>7/9/2021</a:t>
            </a:fld>
            <a:endParaRPr lang="en-US" dirty="0"/>
          </a:p>
        </p:txBody>
      </p:sp>
      <p:sp>
        <p:nvSpPr>
          <p:cNvPr id="6" name="Footer Placeholder 5"/>
          <p:cNvSpPr>
            <a:spLocks noGrp="1"/>
          </p:cNvSpPr>
          <p:nvPr>
            <p:ph type="ftr" sz="quarter" idx="11"/>
          </p:nvPr>
        </p:nvSpPr>
        <p:spPr/>
        <p:txBody>
          <a:bodyPr/>
          <a:lstStyle/>
          <a:p>
            <a:r>
              <a:rPr lang="de-DE"/>
              <a:t>LAG Geschäftsstelle Mannheim / WJT 2021</a:t>
            </a:r>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de-DE"/>
              <a:t>Mastertitelformat bearbeiten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a:t>Bild durch Klicken auf Symbol hinzufügen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e Placeholder 4"/>
          <p:cNvSpPr>
            <a:spLocks noGrp="1"/>
          </p:cNvSpPr>
          <p:nvPr>
            <p:ph type="dt" sz="half" idx="10"/>
          </p:nvPr>
        </p:nvSpPr>
        <p:spPr/>
        <p:txBody>
          <a:bodyPr/>
          <a:lstStyle/>
          <a:p>
            <a:fld id="{4274F475-A836-468C-9A0C-D6BA9F48BAD8}" type="datetime1">
              <a:rPr lang="en-US" smtClean="0"/>
              <a:t>7/9/2021</a:t>
            </a:fld>
            <a:endParaRPr lang="en-US" dirty="0"/>
          </a:p>
        </p:txBody>
      </p:sp>
      <p:sp>
        <p:nvSpPr>
          <p:cNvPr id="6" name="Footer Placeholder 5"/>
          <p:cNvSpPr>
            <a:spLocks noGrp="1"/>
          </p:cNvSpPr>
          <p:nvPr>
            <p:ph type="ftr" sz="quarter" idx="11"/>
          </p:nvPr>
        </p:nvSpPr>
        <p:spPr/>
        <p:txBody>
          <a:bodyPr/>
          <a:lstStyle/>
          <a:p>
            <a:r>
              <a:rPr lang="de-DE"/>
              <a:t>LAG Geschäftsstelle Mannheim / WJT 2021</a:t>
            </a:r>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‹Nr.›</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de-DE"/>
              <a:t>Mastertitelformat bearbeiten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7CB53CD2-9F2A-4E28-8475-82CE1D2FF0A5}" type="datetime1">
              <a:rPr lang="en-US" smtClean="0"/>
              <a:t>7/9/2021</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de-DE"/>
              <a:t>LAG Geschäftsstelle Mannheim / WJT 2021</a:t>
            </a:r>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‹Nr.›</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hf hd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7.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10.jpg"/><Relationship Id="rId7" Type="http://schemas.openxmlformats.org/officeDocument/2006/relationships/hyperlink" Target="https://svgsilh.com/de/image/23991.html" TargetMode="Externa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2.svg"/><Relationship Id="rId5" Type="http://schemas.openxmlformats.org/officeDocument/2006/relationships/image" Target="../media/image11.png"/><Relationship Id="rId10" Type="http://schemas.openxmlformats.org/officeDocument/2006/relationships/hyperlink" Target="https://creativecommons.org/licenses/by-nc-nd/3.0/" TargetMode="External"/><Relationship Id="rId4" Type="http://schemas.openxmlformats.org/officeDocument/2006/relationships/hyperlink" Target="https://pixabay.com/de/apfel-ernte-%C3%A4pfel-obst-herbst-939485/" TargetMode="External"/><Relationship Id="rId9" Type="http://schemas.openxmlformats.org/officeDocument/2006/relationships/hyperlink" Target="https://www.rubikon.news/artikel/die-eigene-welt-verandern" TargetMode="External"/></Relationships>
</file>

<file path=ppt/slides/_rels/slide16.xml.rels><?xml version="1.0" encoding="UTF-8" standalone="yes"?>
<Relationships xmlns="http://schemas.openxmlformats.org/package/2006/relationships"><Relationship Id="rId8" Type="http://schemas.openxmlformats.org/officeDocument/2006/relationships/hyperlink" Target="https://www.youtube.com/watch?v=57LsW00c1Oo&amp;authuser=0" TargetMode="External"/><Relationship Id="rId3" Type="http://schemas.openxmlformats.org/officeDocument/2006/relationships/image" Target="../media/image14.jpg"/><Relationship Id="rId7" Type="http://schemas.openxmlformats.org/officeDocument/2006/relationships/hyperlink" Target="https://pixabay.com/da/mennesker-b%C3%B8rn-venskab-barn-pige-1923298/" TargetMode="Externa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5.jpg"/><Relationship Id="rId11" Type="http://schemas.openxmlformats.org/officeDocument/2006/relationships/hyperlink" Target="https://youtu.be/57LsW00c1Oo" TargetMode="External"/><Relationship Id="rId5" Type="http://schemas.openxmlformats.org/officeDocument/2006/relationships/hyperlink" Target="https://creativecommons.org/licenses/by-nc-sa/3.0/" TargetMode="External"/><Relationship Id="rId10" Type="http://schemas.openxmlformats.org/officeDocument/2006/relationships/image" Target="../media/image17.png"/><Relationship Id="rId4" Type="http://schemas.openxmlformats.org/officeDocument/2006/relationships/hyperlink" Target="https://www.tools-of-life.at/wissen/psyche-spiritualit%C3%A4t/schwierige-gespr%C3%A4che-positiv-meistern/" TargetMode="External"/><Relationship Id="rId9" Type="http://schemas.openxmlformats.org/officeDocument/2006/relationships/image" Target="../media/image16.jpeg"/></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hyperlink" Target="https://creativecommons.org/licenses/by-sa/3.0/" TargetMode="External"/><Relationship Id="rId4" Type="http://schemas.openxmlformats.org/officeDocument/2006/relationships/hyperlink" Target="https://de.wikipedia.org/wiki/Eisbergmodell"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20.emf"/><Relationship Id="rId4" Type="http://schemas.openxmlformats.org/officeDocument/2006/relationships/hyperlink" Target="https://fr.wikipedia.org/wiki/Volkswagen"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hyperlink" Target="https://creativecommons.org/licenses/by-sa/3.0/" TargetMode="External"/><Relationship Id="rId4" Type="http://schemas.openxmlformats.org/officeDocument/2006/relationships/hyperlink" Target="https://commons.wikimedia.org/wiki/File:Fissler_Dampfkochtopf_Vitavit.jpg"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hyperlink" Target="https://pixabay.com/de/hammer-mitarbeiter-wei%C3%9F-stein-mann-1008971/" TargetMode="Externa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hyperlink" Target="https://creativecommons.org/licenses/by-sa/3.0/" TargetMode="External"/><Relationship Id="rId4" Type="http://schemas.openxmlformats.org/officeDocument/2006/relationships/hyperlink" Target="https://de.wikipedia.org/wiki/Stuhl_(M%C3%B6bel)"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hyperlink" Target="https://pixabay.com/de/hammer-mitarbeiter-wei%C3%9F-stein-mann-1008971/"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hyperlink" Target="https://commons.wikimedia.org/wiki/File:Fissler_Dampfkochtopf_Vitavit.jpg" TargetMode="Externa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21.jpg"/><Relationship Id="rId5" Type="http://schemas.openxmlformats.org/officeDocument/2006/relationships/hyperlink" Target="https://www.tools-of-life.at/wissen/psyche-spiritualit%C3%A4t/schwierige-gespr%C3%A4che-positiv-meistern/" TargetMode="External"/><Relationship Id="rId4" Type="http://schemas.openxmlformats.org/officeDocument/2006/relationships/image" Target="../media/image14.jp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hyperlink" Target="https://wortezitateweisheiten.blogspot.com/2016/11/zitate-abschied-kollege-spruche.html" TargetMode="Externa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hyperlink" Target="https://pixabay.com/de/photos/frosch-abschied-reise-koffer-1033313/" TargetMode="External"/><Relationship Id="rId5" Type="http://schemas.openxmlformats.org/officeDocument/2006/relationships/image" Target="../media/image26.jpg"/><Relationship Id="rId4" Type="http://schemas.openxmlformats.org/officeDocument/2006/relationships/hyperlink" Target="https://creativecommons.org/licenses/by/3.0/"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D8F2A9-C70A-430B-8254-09BEC3B6347A}"/>
              </a:ext>
            </a:extLst>
          </p:cNvPr>
          <p:cNvSpPr>
            <a:spLocks noGrp="1"/>
          </p:cNvSpPr>
          <p:nvPr>
            <p:ph type="ctrTitle"/>
          </p:nvPr>
        </p:nvSpPr>
        <p:spPr>
          <a:xfrm>
            <a:off x="2205069" y="1291446"/>
            <a:ext cx="9041810" cy="5566554"/>
          </a:xfrm>
        </p:spPr>
        <p:txBody>
          <a:bodyPr>
            <a:normAutofit/>
          </a:bodyPr>
          <a:lstStyle/>
          <a:p>
            <a:pPr algn="ctr"/>
            <a:r>
              <a:rPr lang="de-DE" dirty="0">
                <a:solidFill>
                  <a:srgbClr val="FF0000"/>
                </a:solidFill>
                <a:latin typeface="Arial" panose="020B0604020202020204" pitchFamily="34" charset="0"/>
                <a:cs typeface="Arial" panose="020B0604020202020204" pitchFamily="34" charset="0"/>
              </a:rPr>
              <a:t> </a:t>
            </a:r>
            <a:br>
              <a:rPr lang="de-DE" dirty="0">
                <a:solidFill>
                  <a:srgbClr val="FF0000"/>
                </a:solidFill>
                <a:latin typeface="Comic Sans MS" panose="030F0702030302020204" pitchFamily="66" charset="0"/>
                <a:cs typeface="Arial" panose="020B0604020202020204" pitchFamily="34" charset="0"/>
              </a:rPr>
            </a:br>
            <a:br>
              <a:rPr lang="de-DE" dirty="0">
                <a:solidFill>
                  <a:srgbClr val="080349"/>
                </a:solidFill>
                <a:latin typeface="Arial" panose="020B0604020202020204" pitchFamily="34" charset="0"/>
                <a:cs typeface="Arial" panose="020B0604020202020204" pitchFamily="34" charset="0"/>
              </a:rPr>
            </a:br>
            <a:br>
              <a:rPr lang="de-DE" dirty="0">
                <a:solidFill>
                  <a:srgbClr val="080349"/>
                </a:solidFill>
                <a:latin typeface="Arial" panose="020B0604020202020204" pitchFamily="34" charset="0"/>
                <a:cs typeface="Arial" panose="020B0604020202020204" pitchFamily="34" charset="0"/>
              </a:rPr>
            </a:br>
            <a:endParaRPr lang="de-DE" sz="3100" dirty="0">
              <a:solidFill>
                <a:srgbClr val="080349"/>
              </a:solidFill>
              <a:latin typeface="Arial" panose="020B0604020202020204" pitchFamily="34" charset="0"/>
              <a:cs typeface="Arial" panose="020B0604020202020204" pitchFamily="34" charset="0"/>
            </a:endParaRPr>
          </a:p>
        </p:txBody>
      </p:sp>
      <p:pic>
        <p:nvPicPr>
          <p:cNvPr id="4" name="Picture 6">
            <a:extLst>
              <a:ext uri="{FF2B5EF4-FFF2-40B4-BE49-F238E27FC236}">
                <a16:creationId xmlns:a16="http://schemas.microsoft.com/office/drawing/2014/main" id="{33DA1A51-0DE1-46E7-84A8-DF7D44356F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65072" y="155201"/>
            <a:ext cx="3424189" cy="648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6" name="Untertitel 5">
            <a:extLst>
              <a:ext uri="{FF2B5EF4-FFF2-40B4-BE49-F238E27FC236}">
                <a16:creationId xmlns:a16="http://schemas.microsoft.com/office/drawing/2014/main" id="{4859E056-99C7-4A99-8C6F-B9EF0C7EC1D6}"/>
              </a:ext>
            </a:extLst>
          </p:cNvPr>
          <p:cNvSpPr>
            <a:spLocks noGrp="1"/>
          </p:cNvSpPr>
          <p:nvPr>
            <p:ph type="subTitle" idx="1"/>
          </p:nvPr>
        </p:nvSpPr>
        <p:spPr>
          <a:xfrm>
            <a:off x="3170272" y="5879713"/>
            <a:ext cx="6928385" cy="648244"/>
          </a:xfrm>
        </p:spPr>
        <p:txBody>
          <a:bodyPr/>
          <a:lstStyle/>
          <a:p>
            <a:r>
              <a:rPr lang="de-DE" dirty="0"/>
              <a:t> </a:t>
            </a:r>
            <a:r>
              <a:rPr lang="de-DE" sz="2400" dirty="0">
                <a:solidFill>
                  <a:srgbClr val="080349"/>
                </a:solidFill>
                <a:latin typeface="Arial" panose="020B0604020202020204" pitchFamily="34" charset="0"/>
                <a:cs typeface="Arial" panose="020B0604020202020204" pitchFamily="34" charset="0"/>
              </a:rPr>
              <a:t>Referentinnen: Gabriele Kremer und Tanja Lenz</a:t>
            </a:r>
            <a:endParaRPr lang="de-DE" sz="2400" dirty="0"/>
          </a:p>
        </p:txBody>
      </p:sp>
      <p:sp>
        <p:nvSpPr>
          <p:cNvPr id="5" name="Untertitel 5">
            <a:extLst>
              <a:ext uri="{FF2B5EF4-FFF2-40B4-BE49-F238E27FC236}">
                <a16:creationId xmlns:a16="http://schemas.microsoft.com/office/drawing/2014/main" id="{DB56B7F9-9049-4246-A432-EDEE25EDC0FE}"/>
              </a:ext>
            </a:extLst>
          </p:cNvPr>
          <p:cNvSpPr txBox="1">
            <a:spLocks/>
          </p:cNvSpPr>
          <p:nvPr/>
        </p:nvSpPr>
        <p:spPr>
          <a:xfrm>
            <a:off x="3073862" y="1340472"/>
            <a:ext cx="8173017" cy="1464815"/>
          </a:xfrm>
          <a:prstGeom prst="rect">
            <a:avLst/>
          </a:prstGeom>
        </p:spPr>
        <p:txBody>
          <a:bodyPr vert="horz" lIns="91440" tIns="45720" rIns="91440" bIns="45720" rtlCol="0" anchor="t">
            <a:normAutofit lnSpcReduction="10000"/>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r>
              <a:rPr lang="de-DE" sz="5400" dirty="0">
                <a:solidFill>
                  <a:srgbClr val="FF0000"/>
                </a:solidFill>
                <a:latin typeface="Arial" panose="020B0604020202020204" pitchFamily="34" charset="0"/>
                <a:cs typeface="Arial" panose="020B0604020202020204" pitchFamily="34" charset="0"/>
              </a:rPr>
              <a:t>Herzlich  Willkommen </a:t>
            </a:r>
            <a:br>
              <a:rPr lang="de-DE" sz="4400" dirty="0">
                <a:solidFill>
                  <a:srgbClr val="FF0000"/>
                </a:solidFill>
                <a:latin typeface="Arial" panose="020B0604020202020204" pitchFamily="34" charset="0"/>
                <a:cs typeface="Arial" panose="020B0604020202020204" pitchFamily="34" charset="0"/>
              </a:rPr>
            </a:br>
            <a:r>
              <a:rPr lang="de-DE" sz="4400" dirty="0">
                <a:solidFill>
                  <a:srgbClr val="FF0000"/>
                </a:solidFill>
                <a:latin typeface="Arial" panose="020B0604020202020204" pitchFamily="34" charset="0"/>
                <a:cs typeface="Arial" panose="020B0604020202020204" pitchFamily="34" charset="0"/>
              </a:rPr>
              <a:t>   </a:t>
            </a:r>
            <a:r>
              <a:rPr lang="de-DE" sz="4000" dirty="0">
                <a:solidFill>
                  <a:srgbClr val="FF0000"/>
                </a:solidFill>
                <a:latin typeface="Arial" panose="020B0604020202020204" pitchFamily="34" charset="0"/>
                <a:cs typeface="Arial" panose="020B0604020202020204" pitchFamily="34" charset="0"/>
              </a:rPr>
              <a:t>zu unserer Arbeitsgruppe</a:t>
            </a:r>
          </a:p>
        </p:txBody>
      </p:sp>
      <p:sp>
        <p:nvSpPr>
          <p:cNvPr id="7" name="Untertitel 5">
            <a:extLst>
              <a:ext uri="{FF2B5EF4-FFF2-40B4-BE49-F238E27FC236}">
                <a16:creationId xmlns:a16="http://schemas.microsoft.com/office/drawing/2014/main" id="{F56D814F-7D50-43A4-97F6-8865ED10147E}"/>
              </a:ext>
            </a:extLst>
          </p:cNvPr>
          <p:cNvSpPr txBox="1">
            <a:spLocks/>
          </p:cNvSpPr>
          <p:nvPr/>
        </p:nvSpPr>
        <p:spPr>
          <a:xfrm>
            <a:off x="2702670" y="3220739"/>
            <a:ext cx="8915399" cy="3185642"/>
          </a:xfrm>
          <a:prstGeom prst="rect">
            <a:avLst/>
          </a:prstGeom>
        </p:spPr>
        <p:txBody>
          <a:bodyPr vert="horz" lIns="91440" tIns="45720" rIns="91440" bIns="45720" rtlCol="0" anchor="t">
            <a:noAutofit/>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pPr>
              <a:lnSpc>
                <a:spcPct val="120000"/>
              </a:lnSpc>
            </a:pPr>
            <a:r>
              <a:rPr lang="de-DE" sz="4000" dirty="0"/>
              <a:t>  </a:t>
            </a:r>
            <a:r>
              <a:rPr lang="de-DE" sz="4000" dirty="0">
                <a:solidFill>
                  <a:srgbClr val="080349"/>
                </a:solidFill>
                <a:latin typeface="Arial" panose="020B0604020202020204" pitchFamily="34" charset="0"/>
                <a:cs typeface="Arial" panose="020B0604020202020204" pitchFamily="34" charset="0"/>
              </a:rPr>
              <a:t>Die Teamassistentin in der EB</a:t>
            </a:r>
            <a:br>
              <a:rPr lang="de-DE" sz="4000" dirty="0">
                <a:solidFill>
                  <a:srgbClr val="080349"/>
                </a:solidFill>
                <a:latin typeface="Arial" panose="020B0604020202020204" pitchFamily="34" charset="0"/>
                <a:cs typeface="Arial" panose="020B0604020202020204" pitchFamily="34" charset="0"/>
              </a:rPr>
            </a:br>
            <a:r>
              <a:rPr lang="de-DE" sz="4000" dirty="0">
                <a:solidFill>
                  <a:srgbClr val="080349"/>
                </a:solidFill>
                <a:latin typeface="Arial" panose="020B0604020202020204" pitchFamily="34" charset="0"/>
                <a:cs typeface="Arial" panose="020B0604020202020204" pitchFamily="34" charset="0"/>
              </a:rPr>
              <a:t>- gut aufgestellt für die Zukunft?! -   </a:t>
            </a:r>
          </a:p>
          <a:p>
            <a:pPr>
              <a:lnSpc>
                <a:spcPct val="200000"/>
              </a:lnSpc>
            </a:pPr>
            <a:r>
              <a:rPr lang="de-DE" sz="3200" dirty="0">
                <a:solidFill>
                  <a:srgbClr val="080349"/>
                </a:solidFill>
                <a:latin typeface="Arial" panose="020B0604020202020204" pitchFamily="34" charset="0"/>
                <a:cs typeface="Arial" panose="020B0604020202020204" pitchFamily="34" charset="0"/>
              </a:rPr>
              <a:t>               </a:t>
            </a:r>
            <a:r>
              <a:rPr lang="de-DE" sz="2400" dirty="0">
                <a:solidFill>
                  <a:srgbClr val="080349"/>
                </a:solidFill>
                <a:latin typeface="Arial" panose="020B0604020202020204" pitchFamily="34" charset="0"/>
                <a:cs typeface="Arial" panose="020B0604020202020204" pitchFamily="34" charset="0"/>
              </a:rPr>
              <a:t>WJT- LAG  1.+ 2.7.2021</a:t>
            </a:r>
            <a:endParaRPr lang="de-DE" sz="24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258965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71" name="Group 70">
            <a:extLst>
              <a:ext uri="{FF2B5EF4-FFF2-40B4-BE49-F238E27FC236}">
                <a16:creationId xmlns:a16="http://schemas.microsoft.com/office/drawing/2014/main" id="{7398C59F-5A18-487B-91D6-B955AACF2E5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72" name="Freeform 11">
              <a:extLst>
                <a:ext uri="{FF2B5EF4-FFF2-40B4-BE49-F238E27FC236}">
                  <a16:creationId xmlns:a16="http://schemas.microsoft.com/office/drawing/2014/main" id="{0557FAFE-C7C3-47EC-A4F5-9B21663192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73" name="Freeform 12">
              <a:extLst>
                <a:ext uri="{FF2B5EF4-FFF2-40B4-BE49-F238E27FC236}">
                  <a16:creationId xmlns:a16="http://schemas.microsoft.com/office/drawing/2014/main" id="{95BC28FB-3882-4674-9D79-EA58BEB7CE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74" name="Freeform 13">
              <a:extLst>
                <a:ext uri="{FF2B5EF4-FFF2-40B4-BE49-F238E27FC236}">
                  <a16:creationId xmlns:a16="http://schemas.microsoft.com/office/drawing/2014/main" id="{9C6EC892-83F9-402F-8552-0AD7C0556E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75" name="Freeform 14">
              <a:extLst>
                <a:ext uri="{FF2B5EF4-FFF2-40B4-BE49-F238E27FC236}">
                  <a16:creationId xmlns:a16="http://schemas.microsoft.com/office/drawing/2014/main" id="{18387766-037C-4EF0-8471-D19CBF2A4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76" name="Freeform 15">
              <a:extLst>
                <a:ext uri="{FF2B5EF4-FFF2-40B4-BE49-F238E27FC236}">
                  <a16:creationId xmlns:a16="http://schemas.microsoft.com/office/drawing/2014/main" id="{1E364F38-6F3A-476A-93E6-962EA817C4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77" name="Freeform 16">
              <a:extLst>
                <a:ext uri="{FF2B5EF4-FFF2-40B4-BE49-F238E27FC236}">
                  <a16:creationId xmlns:a16="http://schemas.microsoft.com/office/drawing/2014/main" id="{35C335A4-1E67-4293-8BE2-DFB085D4FB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78" name="Freeform 17">
              <a:extLst>
                <a:ext uri="{FF2B5EF4-FFF2-40B4-BE49-F238E27FC236}">
                  <a16:creationId xmlns:a16="http://schemas.microsoft.com/office/drawing/2014/main" id="{9A8A0F10-2C98-4297-9F92-5D95533927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79" name="Freeform 18">
              <a:extLst>
                <a:ext uri="{FF2B5EF4-FFF2-40B4-BE49-F238E27FC236}">
                  <a16:creationId xmlns:a16="http://schemas.microsoft.com/office/drawing/2014/main" id="{C3B112A3-006E-4008-A778-DB5F6A09D5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80" name="Freeform 19">
              <a:extLst>
                <a:ext uri="{FF2B5EF4-FFF2-40B4-BE49-F238E27FC236}">
                  <a16:creationId xmlns:a16="http://schemas.microsoft.com/office/drawing/2014/main" id="{E5E62767-5C25-4C49-9568-432433A3C5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81" name="Freeform 20">
              <a:extLst>
                <a:ext uri="{FF2B5EF4-FFF2-40B4-BE49-F238E27FC236}">
                  <a16:creationId xmlns:a16="http://schemas.microsoft.com/office/drawing/2014/main" id="{598EC006-77B1-42BA-B815-66CCB9B170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82" name="Freeform 21">
              <a:extLst>
                <a:ext uri="{FF2B5EF4-FFF2-40B4-BE49-F238E27FC236}">
                  <a16:creationId xmlns:a16="http://schemas.microsoft.com/office/drawing/2014/main" id="{A144ED09-DA06-491D-95A8-AB3DED4329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83" name="Freeform 22">
              <a:extLst>
                <a:ext uri="{FF2B5EF4-FFF2-40B4-BE49-F238E27FC236}">
                  <a16:creationId xmlns:a16="http://schemas.microsoft.com/office/drawing/2014/main" id="{1CB00BD2-11CD-4A38-8F38-02B0D1105E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85" name="Group 84">
            <a:extLst>
              <a:ext uri="{FF2B5EF4-FFF2-40B4-BE49-F238E27FC236}">
                <a16:creationId xmlns:a16="http://schemas.microsoft.com/office/drawing/2014/main" id="{520234FB-542E-4550-9C2F-1B56FD41A1C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86" name="Freeform 27">
              <a:extLst>
                <a:ext uri="{FF2B5EF4-FFF2-40B4-BE49-F238E27FC236}">
                  <a16:creationId xmlns:a16="http://schemas.microsoft.com/office/drawing/2014/main" id="{41FCE1F3-DEB3-47CD-90FF-7DABB4AF45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87" name="Freeform 28">
              <a:extLst>
                <a:ext uri="{FF2B5EF4-FFF2-40B4-BE49-F238E27FC236}">
                  <a16:creationId xmlns:a16="http://schemas.microsoft.com/office/drawing/2014/main" id="{5708E488-C19B-452C-B197-6F1C34F6E7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88" name="Freeform 29">
              <a:extLst>
                <a:ext uri="{FF2B5EF4-FFF2-40B4-BE49-F238E27FC236}">
                  <a16:creationId xmlns:a16="http://schemas.microsoft.com/office/drawing/2014/main" id="{89D3FD25-890E-4981-A71D-EE796873D7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89" name="Freeform 30">
              <a:extLst>
                <a:ext uri="{FF2B5EF4-FFF2-40B4-BE49-F238E27FC236}">
                  <a16:creationId xmlns:a16="http://schemas.microsoft.com/office/drawing/2014/main" id="{51B5414C-556A-47CB-8EE2-974A85A7A4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90" name="Freeform 31">
              <a:extLst>
                <a:ext uri="{FF2B5EF4-FFF2-40B4-BE49-F238E27FC236}">
                  <a16:creationId xmlns:a16="http://schemas.microsoft.com/office/drawing/2014/main" id="{1C02B20C-2B27-4B75-8AEE-A5D2E2674B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91" name="Freeform 32">
              <a:extLst>
                <a:ext uri="{FF2B5EF4-FFF2-40B4-BE49-F238E27FC236}">
                  <a16:creationId xmlns:a16="http://schemas.microsoft.com/office/drawing/2014/main" id="{54427714-F9AA-4F93-BD1D-400F1EA93F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92" name="Freeform 33">
              <a:extLst>
                <a:ext uri="{FF2B5EF4-FFF2-40B4-BE49-F238E27FC236}">
                  <a16:creationId xmlns:a16="http://schemas.microsoft.com/office/drawing/2014/main" id="{28A77D6A-9E81-497F-ABCC-2695BB5ADD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93" name="Freeform 34">
              <a:extLst>
                <a:ext uri="{FF2B5EF4-FFF2-40B4-BE49-F238E27FC236}">
                  <a16:creationId xmlns:a16="http://schemas.microsoft.com/office/drawing/2014/main" id="{2A1533BA-1478-4F7C-8E24-3F3E905050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94" name="Freeform 35">
              <a:extLst>
                <a:ext uri="{FF2B5EF4-FFF2-40B4-BE49-F238E27FC236}">
                  <a16:creationId xmlns:a16="http://schemas.microsoft.com/office/drawing/2014/main" id="{39686201-E633-40FD-A80A-1E28AD52E3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95" name="Freeform 36">
              <a:extLst>
                <a:ext uri="{FF2B5EF4-FFF2-40B4-BE49-F238E27FC236}">
                  <a16:creationId xmlns:a16="http://schemas.microsoft.com/office/drawing/2014/main" id="{76A215C2-F590-4938-810B-F8A79366C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96" name="Freeform 37">
              <a:extLst>
                <a:ext uri="{FF2B5EF4-FFF2-40B4-BE49-F238E27FC236}">
                  <a16:creationId xmlns:a16="http://schemas.microsoft.com/office/drawing/2014/main" id="{85F418E7-330D-4002-8EC8-33C1A897FF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97" name="Freeform 38">
              <a:extLst>
                <a:ext uri="{FF2B5EF4-FFF2-40B4-BE49-F238E27FC236}">
                  <a16:creationId xmlns:a16="http://schemas.microsoft.com/office/drawing/2014/main" id="{8FFE669A-54C9-4436-9566-C5A90F16DB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99" name="Rectangle 98">
            <a:extLst>
              <a:ext uri="{FF2B5EF4-FFF2-40B4-BE49-F238E27FC236}">
                <a16:creationId xmlns:a16="http://schemas.microsoft.com/office/drawing/2014/main" id="{DE91395A-2D18-4AF6-A0AC-AAA7189FE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01" name="Freeform 11">
            <a:extLst>
              <a:ext uri="{FF2B5EF4-FFF2-40B4-BE49-F238E27FC236}">
                <a16:creationId xmlns:a16="http://schemas.microsoft.com/office/drawing/2014/main" id="{A57352BE-A213-4040-BE8E-D4A925AD9D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Rechteck 3">
            <a:extLst>
              <a:ext uri="{FF2B5EF4-FFF2-40B4-BE49-F238E27FC236}">
                <a16:creationId xmlns:a16="http://schemas.microsoft.com/office/drawing/2014/main" id="{4A152EDD-1ED1-4B1D-841B-B07A134E2B48}"/>
              </a:ext>
            </a:extLst>
          </p:cNvPr>
          <p:cNvSpPr/>
          <p:nvPr/>
        </p:nvSpPr>
        <p:spPr>
          <a:xfrm>
            <a:off x="1809372" y="787782"/>
            <a:ext cx="3038673" cy="859743"/>
          </a:xfrm>
          <a:prstGeom prst="rect">
            <a:avLst/>
          </a:prstGeom>
        </p:spPr>
        <p:txBody>
          <a:bodyPr vert="horz" lIns="91440" tIns="45720" rIns="91440" bIns="45720" rtlCol="0">
            <a:noAutofit/>
          </a:bodyPr>
          <a:lstStyle/>
          <a:p>
            <a:pPr>
              <a:spcBef>
                <a:spcPts val="1000"/>
              </a:spcBef>
              <a:buClr>
                <a:schemeClr val="accent1"/>
              </a:buClr>
            </a:pPr>
            <a:endParaRPr lang="en-US" sz="2400" dirty="0">
              <a:latin typeface="Arial" panose="020B0604020202020204" pitchFamily="34" charset="0"/>
              <a:cs typeface="Arial" panose="020B0604020202020204" pitchFamily="34" charset="0"/>
            </a:endParaRPr>
          </a:p>
        </p:txBody>
      </p:sp>
      <p:sp>
        <p:nvSpPr>
          <p:cNvPr id="36" name="Fußzeilenplatzhalter 3">
            <a:extLst>
              <a:ext uri="{FF2B5EF4-FFF2-40B4-BE49-F238E27FC236}">
                <a16:creationId xmlns:a16="http://schemas.microsoft.com/office/drawing/2014/main" id="{387F9755-BFF6-4710-9A3C-C24E026FE14E}"/>
              </a:ext>
            </a:extLst>
          </p:cNvPr>
          <p:cNvSpPr>
            <a:spLocks noGrp="1"/>
          </p:cNvSpPr>
          <p:nvPr>
            <p:ph type="ftr" sz="quarter" idx="11"/>
          </p:nvPr>
        </p:nvSpPr>
        <p:spPr>
          <a:xfrm>
            <a:off x="8124384" y="6320385"/>
            <a:ext cx="3966965" cy="365125"/>
          </a:xfrm>
        </p:spPr>
        <p:txBody>
          <a:bodyPr/>
          <a:lstStyle/>
          <a:p>
            <a:r>
              <a:rPr lang="de-DE" dirty="0"/>
              <a:t>LAG Geschäftsstelle BW / WJT 2021/Teamassistentinnen Teil 1 und 2</a:t>
            </a:r>
            <a:endParaRPr lang="en-US" dirty="0"/>
          </a:p>
        </p:txBody>
      </p:sp>
      <p:pic>
        <p:nvPicPr>
          <p:cNvPr id="2" name="Grafik 1">
            <a:extLst>
              <a:ext uri="{FF2B5EF4-FFF2-40B4-BE49-F238E27FC236}">
                <a16:creationId xmlns:a16="http://schemas.microsoft.com/office/drawing/2014/main" id="{FB07B5C0-F8D6-4BD2-8A44-44FA0821EFCF}"/>
              </a:ext>
            </a:extLst>
          </p:cNvPr>
          <p:cNvPicPr>
            <a:picLocks noChangeAspect="1"/>
          </p:cNvPicPr>
          <p:nvPr/>
        </p:nvPicPr>
        <p:blipFill>
          <a:blip r:embed="rId2"/>
          <a:stretch>
            <a:fillRect/>
          </a:stretch>
        </p:blipFill>
        <p:spPr>
          <a:xfrm>
            <a:off x="8562159" y="172490"/>
            <a:ext cx="3426249" cy="779632"/>
          </a:xfrm>
          <a:prstGeom prst="rect">
            <a:avLst/>
          </a:prstGeom>
        </p:spPr>
      </p:pic>
      <p:sp>
        <p:nvSpPr>
          <p:cNvPr id="3" name="Rectangle 1">
            <a:extLst>
              <a:ext uri="{FF2B5EF4-FFF2-40B4-BE49-F238E27FC236}">
                <a16:creationId xmlns:a16="http://schemas.microsoft.com/office/drawing/2014/main" id="{23FC798A-AE1E-411B-B157-A37D9EBB69BB}"/>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2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a:t>
            </a:r>
            <a:endParaRPr kumimoji="0" lang="de-DE" altLang="de-DE"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de-DE" altLang="de-DE" sz="12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b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
        <p:nvSpPr>
          <p:cNvPr id="6" name="Rectangle 2">
            <a:extLst>
              <a:ext uri="{FF2B5EF4-FFF2-40B4-BE49-F238E27FC236}">
                <a16:creationId xmlns:a16="http://schemas.microsoft.com/office/drawing/2014/main" id="{EC5F4287-4E4F-44CA-8A63-B9545C05E194}"/>
              </a:ext>
            </a:extLst>
          </p:cNvPr>
          <p:cNvSpPr>
            <a:spLocks noChangeArrowheads="1"/>
          </p:cNvSpPr>
          <p:nvPr/>
        </p:nvSpPr>
        <p:spPr bwMode="auto">
          <a:xfrm>
            <a:off x="0" y="0"/>
            <a:ext cx="12192000" cy="15875"/>
          </a:xfrm>
          <a:prstGeom prst="rect">
            <a:avLst/>
          </a:prstGeom>
          <a:solidFill>
            <a:srgbClr val="000000"/>
          </a:solidFill>
          <a:ln w="9525">
            <a:solidFill>
              <a:schemeClr val="tx1"/>
            </a:solidFill>
            <a:prstDash val="solid"/>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4114" name="Textfeld 4113">
            <a:extLst>
              <a:ext uri="{FF2B5EF4-FFF2-40B4-BE49-F238E27FC236}">
                <a16:creationId xmlns:a16="http://schemas.microsoft.com/office/drawing/2014/main" id="{B76BDDA0-CF03-44D6-AB54-C3816B96CAC1}"/>
              </a:ext>
            </a:extLst>
          </p:cNvPr>
          <p:cNvSpPr txBox="1"/>
          <p:nvPr/>
        </p:nvSpPr>
        <p:spPr>
          <a:xfrm>
            <a:off x="5592932" y="2792027"/>
            <a:ext cx="914400" cy="914400"/>
          </a:xfrm>
          <a:prstGeom prst="rect">
            <a:avLst/>
          </a:prstGeom>
          <a:noFill/>
        </p:spPr>
        <p:txBody>
          <a:bodyPr wrap="square" rtlCol="0">
            <a:spAutoFit/>
          </a:bodyPr>
          <a:lstStyle/>
          <a:p>
            <a:endParaRPr lang="de-DE"/>
          </a:p>
        </p:txBody>
      </p:sp>
      <p:sp>
        <p:nvSpPr>
          <p:cNvPr id="4138" name="Rectangle 216">
            <a:extLst>
              <a:ext uri="{FF2B5EF4-FFF2-40B4-BE49-F238E27FC236}">
                <a16:creationId xmlns:a16="http://schemas.microsoft.com/office/drawing/2014/main" id="{A7836A2E-A54D-43B6-8BDC-B23F1CD3E9B7}"/>
              </a:ext>
            </a:extLst>
          </p:cNvPr>
          <p:cNvSpPr>
            <a:spLocks noChangeArrowheads="1"/>
          </p:cNvSpPr>
          <p:nvPr/>
        </p:nvSpPr>
        <p:spPr bwMode="auto">
          <a:xfrm rot="9075804">
            <a:off x="152400" y="1066800"/>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1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de-DE" altLang="de-DE"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
        <p:nvSpPr>
          <p:cNvPr id="4139" name="Rectangle 218">
            <a:extLst>
              <a:ext uri="{FF2B5EF4-FFF2-40B4-BE49-F238E27FC236}">
                <a16:creationId xmlns:a16="http://schemas.microsoft.com/office/drawing/2014/main" id="{D9801974-BC2F-4724-A625-1EE65B1FBF8F}"/>
              </a:ext>
            </a:extLst>
          </p:cNvPr>
          <p:cNvSpPr>
            <a:spLocks noChangeArrowheads="1"/>
          </p:cNvSpPr>
          <p:nvPr/>
        </p:nvSpPr>
        <p:spPr bwMode="auto">
          <a:xfrm>
            <a:off x="152400" y="1066800"/>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de-DE" altLang="de-DE" sz="1800" b="0" i="0" u="none" strike="noStrike" cap="none" normalizeH="0" baseline="0">
                <a:ln>
                  <a:noFill/>
                </a:ln>
                <a:solidFill>
                  <a:schemeClr val="tx1"/>
                </a:solidFill>
                <a:effectLst/>
                <a:latin typeface="Arial" panose="020B0604020202020204" pitchFamily="34" charset="0"/>
              </a:rPr>
            </a:br>
            <a:endParaRPr kumimoji="0" lang="de-DE" altLang="de-DE"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4140" name="Rectangle 227">
            <a:extLst>
              <a:ext uri="{FF2B5EF4-FFF2-40B4-BE49-F238E27FC236}">
                <a16:creationId xmlns:a16="http://schemas.microsoft.com/office/drawing/2014/main" id="{BBFDAB2E-519D-47B9-AC10-4A1A7DED9543}"/>
              </a:ext>
            </a:extLst>
          </p:cNvPr>
          <p:cNvSpPr>
            <a:spLocks noChangeArrowheads="1"/>
          </p:cNvSpPr>
          <p:nvPr/>
        </p:nvSpPr>
        <p:spPr bwMode="auto">
          <a:xfrm>
            <a:off x="152400" y="1066800"/>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de-DE" altLang="de-DE" sz="1100" b="0" i="0" u="none" strike="noStrike" cap="none" normalizeH="0" baseline="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de-DE" altLang="de-DE" sz="1100" b="0" i="0" u="none" strike="noStrike" cap="none" normalizeH="0" baseline="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4141" name="Rectangle 228">
            <a:extLst>
              <a:ext uri="{FF2B5EF4-FFF2-40B4-BE49-F238E27FC236}">
                <a16:creationId xmlns:a16="http://schemas.microsoft.com/office/drawing/2014/main" id="{5B811449-5CF4-4428-B1C1-57C3FB90C8A1}"/>
              </a:ext>
            </a:extLst>
          </p:cNvPr>
          <p:cNvSpPr>
            <a:spLocks noChangeArrowheads="1"/>
          </p:cNvSpPr>
          <p:nvPr/>
        </p:nvSpPr>
        <p:spPr bwMode="auto">
          <a:xfrm>
            <a:off x="152400" y="3679825"/>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4142" name="Rectangle 231">
            <a:extLst>
              <a:ext uri="{FF2B5EF4-FFF2-40B4-BE49-F238E27FC236}">
                <a16:creationId xmlns:a16="http://schemas.microsoft.com/office/drawing/2014/main" id="{411AE5C2-281A-4B3F-9875-E75615058EB7}"/>
              </a:ext>
            </a:extLst>
          </p:cNvPr>
          <p:cNvSpPr>
            <a:spLocks noChangeArrowheads="1"/>
          </p:cNvSpPr>
          <p:nvPr/>
        </p:nvSpPr>
        <p:spPr bwMode="auto">
          <a:xfrm>
            <a:off x="152400" y="36798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de-DE" altLang="de-DE" sz="1800" b="0" i="0" u="none" strike="noStrike" cap="none" normalizeH="0" baseline="0">
                <a:ln>
                  <a:noFill/>
                </a:ln>
                <a:solidFill>
                  <a:schemeClr val="tx1"/>
                </a:solidFill>
                <a:effectLst/>
                <a:latin typeface="Arial" panose="020B0604020202020204" pitchFamily="34" charset="0"/>
              </a:rPr>
            </a:br>
            <a:endParaRPr kumimoji="0" lang="de-DE" altLang="de-DE"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p:txBody>
      </p:sp>
      <p:pic>
        <p:nvPicPr>
          <p:cNvPr id="53" name="Grafik 18">
            <a:extLst>
              <a:ext uri="{FF2B5EF4-FFF2-40B4-BE49-F238E27FC236}">
                <a16:creationId xmlns:a16="http://schemas.microsoft.com/office/drawing/2014/main" id="{44CB337A-C53D-404D-A4AE-B8278BDDEE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665188">
            <a:off x="5308934" y="4062359"/>
            <a:ext cx="2611564" cy="1875495"/>
          </a:xfrm>
          <a:prstGeom prst="rect">
            <a:avLst/>
          </a:prstGeom>
          <a:noFill/>
          <a:extLst>
            <a:ext uri="{909E8E84-426E-40DD-AFC4-6F175D3DCCD1}">
              <a14:hiddenFill xmlns:a14="http://schemas.microsoft.com/office/drawing/2010/main">
                <a:solidFill>
                  <a:srgbClr val="FFFFFF"/>
                </a:solidFill>
              </a14:hiddenFill>
            </a:ext>
          </a:extLst>
        </p:spPr>
      </p:pic>
      <p:sp>
        <p:nvSpPr>
          <p:cNvPr id="43" name="Titel 5">
            <a:extLst>
              <a:ext uri="{FF2B5EF4-FFF2-40B4-BE49-F238E27FC236}">
                <a16:creationId xmlns:a16="http://schemas.microsoft.com/office/drawing/2014/main" id="{17815792-1BFD-4A46-995A-91392F6215CD}"/>
              </a:ext>
            </a:extLst>
          </p:cNvPr>
          <p:cNvSpPr txBox="1">
            <a:spLocks/>
          </p:cNvSpPr>
          <p:nvPr/>
        </p:nvSpPr>
        <p:spPr>
          <a:xfrm>
            <a:off x="1712495" y="627903"/>
            <a:ext cx="7494766" cy="639206"/>
          </a:xfrm>
          <a:prstGeom prst="rect">
            <a:avLst/>
          </a:prstGeom>
        </p:spPr>
        <p:txBody>
          <a:bodyPr vert="horz" lIns="91440" tIns="45720" rIns="91440" bIns="45720" rtlCol="0">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spcBef>
                <a:spcPts val="1000"/>
              </a:spcBef>
              <a:buClr>
                <a:schemeClr val="accent1"/>
              </a:buClr>
              <a:buFont typeface="Wingdings 3" charset="2"/>
              <a:buChar char=""/>
            </a:pPr>
            <a:r>
              <a:rPr lang="en-US" sz="2400" b="1" dirty="0">
                <a:latin typeface="Arial" panose="020B0604020202020204" pitchFamily="34" charset="0"/>
                <a:cs typeface="Arial" panose="020B0604020202020204" pitchFamily="34" charset="0"/>
              </a:rPr>
              <a:t> 2. T A G  </a:t>
            </a:r>
            <a:br>
              <a:rPr lang="en-US" sz="2400" b="1" dirty="0">
                <a:latin typeface="Arial" panose="020B0604020202020204" pitchFamily="34" charset="0"/>
                <a:cs typeface="Arial" panose="020B0604020202020204" pitchFamily="34" charset="0"/>
              </a:rPr>
            </a:br>
            <a:endParaRPr lang="en-US" sz="2000" b="1" dirty="0">
              <a:solidFill>
                <a:schemeClr val="tx1"/>
              </a:solidFill>
              <a:latin typeface="Arial" panose="020B0604020202020204" pitchFamily="34" charset="0"/>
              <a:ea typeface="+mn-ea"/>
              <a:cs typeface="Arial" panose="020B0604020202020204" pitchFamily="34" charset="0"/>
            </a:endParaRPr>
          </a:p>
        </p:txBody>
      </p:sp>
      <p:sp>
        <p:nvSpPr>
          <p:cNvPr id="44" name="Textfeld 43">
            <a:extLst>
              <a:ext uri="{FF2B5EF4-FFF2-40B4-BE49-F238E27FC236}">
                <a16:creationId xmlns:a16="http://schemas.microsoft.com/office/drawing/2014/main" id="{F5673915-5DA1-432F-80FE-FB7C60F8D4F2}"/>
              </a:ext>
            </a:extLst>
          </p:cNvPr>
          <p:cNvSpPr txBox="1"/>
          <p:nvPr/>
        </p:nvSpPr>
        <p:spPr>
          <a:xfrm>
            <a:off x="1748186" y="1514150"/>
            <a:ext cx="7392424" cy="3456139"/>
          </a:xfrm>
          <a:prstGeom prst="rect">
            <a:avLst/>
          </a:prstGeom>
          <a:noFill/>
        </p:spPr>
        <p:txBody>
          <a:bodyPr wrap="square">
            <a:spAutoFit/>
          </a:bodyPr>
          <a:lstStyle/>
          <a:p>
            <a:pPr lvl="0">
              <a:lnSpc>
                <a:spcPct val="107000"/>
              </a:lnSpc>
            </a:pPr>
            <a:r>
              <a:rPr lang="de-DE" b="1" dirty="0">
                <a:effectLst/>
                <a:latin typeface="Arial" panose="020B0604020202020204" pitchFamily="34" charset="0"/>
                <a:ea typeface="Calibri" panose="020F0502020204030204" pitchFamily="34" charset="0"/>
                <a:cs typeface="Arial" panose="020B0604020202020204" pitchFamily="34" charset="0"/>
              </a:rPr>
              <a:t>Kurze  W i e d e r h o l u n g</a:t>
            </a:r>
          </a:p>
          <a:p>
            <a:pPr lvl="0">
              <a:lnSpc>
                <a:spcPct val="150000"/>
              </a:lnSpc>
            </a:pPr>
            <a:endParaRPr lang="de-DE" dirty="0">
              <a:effectLst/>
              <a:latin typeface="Arial" panose="020B0604020202020204" pitchFamily="34" charset="0"/>
              <a:ea typeface="Calibri" panose="020F0502020204030204" pitchFamily="34" charset="0"/>
              <a:cs typeface="Arial" panose="020B0604020202020204" pitchFamily="34" charset="0"/>
            </a:endParaRPr>
          </a:p>
          <a:p>
            <a:pPr marL="601980" indent="-342900">
              <a:lnSpc>
                <a:spcPct val="150000"/>
              </a:lnSpc>
              <a:spcAft>
                <a:spcPts val="800"/>
              </a:spcAft>
              <a:buAutoNum type="arabicPeriod"/>
            </a:pPr>
            <a:r>
              <a:rPr lang="de-DE" b="1" dirty="0">
                <a:effectLst/>
                <a:latin typeface="Arial" panose="020B0604020202020204" pitchFamily="34" charset="0"/>
                <a:ea typeface="Calibri" panose="020F0502020204030204" pitchFamily="34" charset="0"/>
                <a:cs typeface="Arial" panose="020B0604020202020204" pitchFamily="34" charset="0"/>
              </a:rPr>
              <a:t>(</a:t>
            </a:r>
            <a:r>
              <a:rPr lang="de-DE" b="1" dirty="0" err="1">
                <a:effectLst/>
                <a:latin typeface="Arial" panose="020B0604020202020204" pitchFamily="34" charset="0"/>
                <a:ea typeface="Calibri" panose="020F0502020204030204" pitchFamily="34" charset="0"/>
                <a:cs typeface="Arial" panose="020B0604020202020204" pitchFamily="34" charset="0"/>
              </a:rPr>
              <a:t>Psych</a:t>
            </a:r>
            <a:r>
              <a:rPr lang="de-DE" b="1" dirty="0">
                <a:effectLst/>
                <a:latin typeface="Arial" panose="020B0604020202020204" pitchFamily="34" charset="0"/>
                <a:ea typeface="Calibri" panose="020F0502020204030204" pitchFamily="34" charset="0"/>
                <a:cs typeface="Arial" panose="020B0604020202020204" pitchFamily="34" charset="0"/>
              </a:rPr>
              <a:t>). Belastung </a:t>
            </a:r>
            <a:r>
              <a:rPr lang="de-DE" dirty="0">
                <a:effectLst/>
                <a:latin typeface="Arial" panose="020B0604020202020204" pitchFamily="34" charset="0"/>
                <a:ea typeface="Calibri" panose="020F0502020204030204" pitchFamily="34" charset="0"/>
                <a:cs typeface="Arial" panose="020B0604020202020204" pitchFamily="34" charset="0"/>
              </a:rPr>
              <a:t>der Tätigkeiten im Sek  (Resilienz-Info </a:t>
            </a:r>
            <a:r>
              <a:rPr lang="de-DE" dirty="0" err="1">
                <a:effectLst/>
                <a:latin typeface="Arial" panose="020B0604020202020204" pitchFamily="34" charset="0"/>
                <a:ea typeface="Calibri" panose="020F0502020204030204" pitchFamily="34" charset="0"/>
                <a:cs typeface="Arial" panose="020B0604020202020204" pitchFamily="34" charset="0"/>
              </a:rPr>
              <a:t>allg</a:t>
            </a:r>
            <a:r>
              <a:rPr lang="de-DE" dirty="0">
                <a:effectLst/>
                <a:latin typeface="Arial" panose="020B0604020202020204" pitchFamily="34" charset="0"/>
                <a:ea typeface="Calibri" panose="020F0502020204030204" pitchFamily="34" charset="0"/>
                <a:cs typeface="Arial" panose="020B0604020202020204" pitchFamily="34" charset="0"/>
              </a:rPr>
              <a:t>) </a:t>
            </a:r>
            <a:r>
              <a:rPr lang="de-DE"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p>
          <a:p>
            <a:pPr marL="601980" indent="-342900">
              <a:lnSpc>
                <a:spcPct val="150000"/>
              </a:lnSpc>
              <a:spcAft>
                <a:spcPts val="800"/>
              </a:spcAft>
              <a:buAutoNum type="arabicPeriod"/>
            </a:pPr>
            <a:r>
              <a:rPr lang="de-DE" b="1" dirty="0">
                <a:effectLst/>
                <a:latin typeface="Arial" panose="020B0604020202020204" pitchFamily="34" charset="0"/>
                <a:ea typeface="Calibri" panose="020F0502020204030204" pitchFamily="34" charset="0"/>
                <a:cs typeface="Arial" panose="020B0604020202020204" pitchFamily="34" charset="0"/>
              </a:rPr>
              <a:t>Fähigkeiten</a:t>
            </a:r>
            <a:r>
              <a:rPr lang="de-DE" dirty="0">
                <a:effectLst/>
                <a:latin typeface="Arial" panose="020B0604020202020204" pitchFamily="34" charset="0"/>
                <a:ea typeface="Calibri" panose="020F0502020204030204" pitchFamily="34" charset="0"/>
                <a:cs typeface="Arial" panose="020B0604020202020204" pitchFamily="34" charset="0"/>
              </a:rPr>
              <a:t> (persönliche Stärken/Unterstützung) = Resilienzfaktoren</a:t>
            </a:r>
          </a:p>
          <a:p>
            <a:pPr marL="259080">
              <a:lnSpc>
                <a:spcPct val="150000"/>
              </a:lnSpc>
              <a:spcAft>
                <a:spcPts val="800"/>
              </a:spcAft>
            </a:pPr>
            <a:r>
              <a:rPr lang="de-DE" dirty="0">
                <a:effectLst/>
                <a:latin typeface="Arial" panose="020B0604020202020204" pitchFamily="34" charset="0"/>
                <a:ea typeface="Calibri" panose="020F0502020204030204" pitchFamily="34" charset="0"/>
                <a:cs typeface="Arial" panose="020B0604020202020204" pitchFamily="34" charset="0"/>
              </a:rPr>
              <a:t>3.  </a:t>
            </a:r>
            <a:r>
              <a:rPr lang="de-DE" b="1" dirty="0">
                <a:effectLst/>
                <a:latin typeface="Arial" panose="020B0604020202020204" pitchFamily="34" charset="0"/>
                <a:ea typeface="Calibri" panose="020F0502020204030204" pitchFamily="34" charset="0"/>
                <a:cs typeface="Arial" panose="020B0604020202020204" pitchFamily="34" charset="0"/>
              </a:rPr>
              <a:t>Methoden</a:t>
            </a:r>
            <a:r>
              <a:rPr lang="de-DE" dirty="0">
                <a:effectLst/>
                <a:latin typeface="Arial" panose="020B0604020202020204" pitchFamily="34" charset="0"/>
                <a:ea typeface="Calibri" panose="020F0502020204030204" pitchFamily="34" charset="0"/>
                <a:cs typeface="Arial" panose="020B0604020202020204" pitchFamily="34" charset="0"/>
              </a:rPr>
              <a:t> um mit den Belastungen umzugehen (Ideen</a:t>
            </a:r>
            <a:r>
              <a:rPr lang="de-DE"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de-DE"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de-DE" sz="1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027785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71" name="Group 70">
            <a:extLst>
              <a:ext uri="{FF2B5EF4-FFF2-40B4-BE49-F238E27FC236}">
                <a16:creationId xmlns:a16="http://schemas.microsoft.com/office/drawing/2014/main" id="{7398C59F-5A18-487B-91D6-B955AACF2E5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72" name="Freeform 11">
              <a:extLst>
                <a:ext uri="{FF2B5EF4-FFF2-40B4-BE49-F238E27FC236}">
                  <a16:creationId xmlns:a16="http://schemas.microsoft.com/office/drawing/2014/main" id="{0557FAFE-C7C3-47EC-A4F5-9B21663192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73" name="Freeform 12">
              <a:extLst>
                <a:ext uri="{FF2B5EF4-FFF2-40B4-BE49-F238E27FC236}">
                  <a16:creationId xmlns:a16="http://schemas.microsoft.com/office/drawing/2014/main" id="{95BC28FB-3882-4674-9D79-EA58BEB7CE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74" name="Freeform 13">
              <a:extLst>
                <a:ext uri="{FF2B5EF4-FFF2-40B4-BE49-F238E27FC236}">
                  <a16:creationId xmlns:a16="http://schemas.microsoft.com/office/drawing/2014/main" id="{9C6EC892-83F9-402F-8552-0AD7C0556E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75" name="Freeform 14">
              <a:extLst>
                <a:ext uri="{FF2B5EF4-FFF2-40B4-BE49-F238E27FC236}">
                  <a16:creationId xmlns:a16="http://schemas.microsoft.com/office/drawing/2014/main" id="{18387766-037C-4EF0-8471-D19CBF2A4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76" name="Freeform 15">
              <a:extLst>
                <a:ext uri="{FF2B5EF4-FFF2-40B4-BE49-F238E27FC236}">
                  <a16:creationId xmlns:a16="http://schemas.microsoft.com/office/drawing/2014/main" id="{1E364F38-6F3A-476A-93E6-962EA817C4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77" name="Freeform 16">
              <a:extLst>
                <a:ext uri="{FF2B5EF4-FFF2-40B4-BE49-F238E27FC236}">
                  <a16:creationId xmlns:a16="http://schemas.microsoft.com/office/drawing/2014/main" id="{35C335A4-1E67-4293-8BE2-DFB085D4FB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78" name="Freeform 17">
              <a:extLst>
                <a:ext uri="{FF2B5EF4-FFF2-40B4-BE49-F238E27FC236}">
                  <a16:creationId xmlns:a16="http://schemas.microsoft.com/office/drawing/2014/main" id="{9A8A0F10-2C98-4297-9F92-5D95533927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79" name="Freeform 18">
              <a:extLst>
                <a:ext uri="{FF2B5EF4-FFF2-40B4-BE49-F238E27FC236}">
                  <a16:creationId xmlns:a16="http://schemas.microsoft.com/office/drawing/2014/main" id="{C3B112A3-006E-4008-A778-DB5F6A09D5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80" name="Freeform 19">
              <a:extLst>
                <a:ext uri="{FF2B5EF4-FFF2-40B4-BE49-F238E27FC236}">
                  <a16:creationId xmlns:a16="http://schemas.microsoft.com/office/drawing/2014/main" id="{E5E62767-5C25-4C49-9568-432433A3C5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81" name="Freeform 20">
              <a:extLst>
                <a:ext uri="{FF2B5EF4-FFF2-40B4-BE49-F238E27FC236}">
                  <a16:creationId xmlns:a16="http://schemas.microsoft.com/office/drawing/2014/main" id="{598EC006-77B1-42BA-B815-66CCB9B170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82" name="Freeform 21">
              <a:extLst>
                <a:ext uri="{FF2B5EF4-FFF2-40B4-BE49-F238E27FC236}">
                  <a16:creationId xmlns:a16="http://schemas.microsoft.com/office/drawing/2014/main" id="{A144ED09-DA06-491D-95A8-AB3DED4329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83" name="Freeform 22">
              <a:extLst>
                <a:ext uri="{FF2B5EF4-FFF2-40B4-BE49-F238E27FC236}">
                  <a16:creationId xmlns:a16="http://schemas.microsoft.com/office/drawing/2014/main" id="{1CB00BD2-11CD-4A38-8F38-02B0D1105E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85" name="Group 84">
            <a:extLst>
              <a:ext uri="{FF2B5EF4-FFF2-40B4-BE49-F238E27FC236}">
                <a16:creationId xmlns:a16="http://schemas.microsoft.com/office/drawing/2014/main" id="{520234FB-542E-4550-9C2F-1B56FD41A1C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86" name="Freeform 27">
              <a:extLst>
                <a:ext uri="{FF2B5EF4-FFF2-40B4-BE49-F238E27FC236}">
                  <a16:creationId xmlns:a16="http://schemas.microsoft.com/office/drawing/2014/main" id="{41FCE1F3-DEB3-47CD-90FF-7DABB4AF45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87" name="Freeform 28">
              <a:extLst>
                <a:ext uri="{FF2B5EF4-FFF2-40B4-BE49-F238E27FC236}">
                  <a16:creationId xmlns:a16="http://schemas.microsoft.com/office/drawing/2014/main" id="{5708E488-C19B-452C-B197-6F1C34F6E7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88" name="Freeform 29">
              <a:extLst>
                <a:ext uri="{FF2B5EF4-FFF2-40B4-BE49-F238E27FC236}">
                  <a16:creationId xmlns:a16="http://schemas.microsoft.com/office/drawing/2014/main" id="{89D3FD25-890E-4981-A71D-EE796873D7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89" name="Freeform 30">
              <a:extLst>
                <a:ext uri="{FF2B5EF4-FFF2-40B4-BE49-F238E27FC236}">
                  <a16:creationId xmlns:a16="http://schemas.microsoft.com/office/drawing/2014/main" id="{51B5414C-556A-47CB-8EE2-974A85A7A4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90" name="Freeform 31">
              <a:extLst>
                <a:ext uri="{FF2B5EF4-FFF2-40B4-BE49-F238E27FC236}">
                  <a16:creationId xmlns:a16="http://schemas.microsoft.com/office/drawing/2014/main" id="{1C02B20C-2B27-4B75-8AEE-A5D2E2674B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91" name="Freeform 32">
              <a:extLst>
                <a:ext uri="{FF2B5EF4-FFF2-40B4-BE49-F238E27FC236}">
                  <a16:creationId xmlns:a16="http://schemas.microsoft.com/office/drawing/2014/main" id="{54427714-F9AA-4F93-BD1D-400F1EA93F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92" name="Freeform 33">
              <a:extLst>
                <a:ext uri="{FF2B5EF4-FFF2-40B4-BE49-F238E27FC236}">
                  <a16:creationId xmlns:a16="http://schemas.microsoft.com/office/drawing/2014/main" id="{28A77D6A-9E81-497F-ABCC-2695BB5ADD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93" name="Freeform 34">
              <a:extLst>
                <a:ext uri="{FF2B5EF4-FFF2-40B4-BE49-F238E27FC236}">
                  <a16:creationId xmlns:a16="http://schemas.microsoft.com/office/drawing/2014/main" id="{2A1533BA-1478-4F7C-8E24-3F3E905050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94" name="Freeform 35">
              <a:extLst>
                <a:ext uri="{FF2B5EF4-FFF2-40B4-BE49-F238E27FC236}">
                  <a16:creationId xmlns:a16="http://schemas.microsoft.com/office/drawing/2014/main" id="{39686201-E633-40FD-A80A-1E28AD52E3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95" name="Freeform 36">
              <a:extLst>
                <a:ext uri="{FF2B5EF4-FFF2-40B4-BE49-F238E27FC236}">
                  <a16:creationId xmlns:a16="http://schemas.microsoft.com/office/drawing/2014/main" id="{76A215C2-F590-4938-810B-F8A79366C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96" name="Freeform 37">
              <a:extLst>
                <a:ext uri="{FF2B5EF4-FFF2-40B4-BE49-F238E27FC236}">
                  <a16:creationId xmlns:a16="http://schemas.microsoft.com/office/drawing/2014/main" id="{85F418E7-330D-4002-8EC8-33C1A897FF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97" name="Freeform 38">
              <a:extLst>
                <a:ext uri="{FF2B5EF4-FFF2-40B4-BE49-F238E27FC236}">
                  <a16:creationId xmlns:a16="http://schemas.microsoft.com/office/drawing/2014/main" id="{8FFE669A-54C9-4436-9566-C5A90F16DB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99" name="Rectangle 98">
            <a:extLst>
              <a:ext uri="{FF2B5EF4-FFF2-40B4-BE49-F238E27FC236}">
                <a16:creationId xmlns:a16="http://schemas.microsoft.com/office/drawing/2014/main" id="{DE91395A-2D18-4AF6-A0AC-AAA7189FE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01" name="Freeform 11">
            <a:extLst>
              <a:ext uri="{FF2B5EF4-FFF2-40B4-BE49-F238E27FC236}">
                <a16:creationId xmlns:a16="http://schemas.microsoft.com/office/drawing/2014/main" id="{A57352BE-A213-4040-BE8E-D4A925AD9D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Rechteck 3">
            <a:extLst>
              <a:ext uri="{FF2B5EF4-FFF2-40B4-BE49-F238E27FC236}">
                <a16:creationId xmlns:a16="http://schemas.microsoft.com/office/drawing/2014/main" id="{4A152EDD-1ED1-4B1D-841B-B07A134E2B48}"/>
              </a:ext>
            </a:extLst>
          </p:cNvPr>
          <p:cNvSpPr/>
          <p:nvPr/>
        </p:nvSpPr>
        <p:spPr>
          <a:xfrm>
            <a:off x="3376835" y="2220632"/>
            <a:ext cx="6341839" cy="614779"/>
          </a:xfrm>
          <a:prstGeom prst="rect">
            <a:avLst/>
          </a:prstGeom>
        </p:spPr>
        <p:txBody>
          <a:bodyPr vert="horz" lIns="91440" tIns="45720" rIns="91440" bIns="45720" rtlCol="0">
            <a:noAutofit/>
          </a:bodyPr>
          <a:lstStyle/>
          <a:p>
            <a:pPr>
              <a:spcBef>
                <a:spcPts val="1000"/>
              </a:spcBef>
              <a:buClr>
                <a:schemeClr val="accent1"/>
              </a:buClr>
            </a:pPr>
            <a:r>
              <a:rPr lang="en-US" sz="2400" b="1" dirty="0">
                <a:latin typeface="Arial" panose="020B0604020202020204" pitchFamily="34" charset="0"/>
                <a:cs typeface="Arial" panose="020B0604020202020204" pitchFamily="34" charset="0"/>
              </a:rPr>
              <a:t> </a:t>
            </a:r>
          </a:p>
        </p:txBody>
      </p:sp>
      <p:sp>
        <p:nvSpPr>
          <p:cNvPr id="36" name="Fußzeilenplatzhalter 3">
            <a:extLst>
              <a:ext uri="{FF2B5EF4-FFF2-40B4-BE49-F238E27FC236}">
                <a16:creationId xmlns:a16="http://schemas.microsoft.com/office/drawing/2014/main" id="{387F9755-BFF6-4710-9A3C-C24E026FE14E}"/>
              </a:ext>
            </a:extLst>
          </p:cNvPr>
          <p:cNvSpPr>
            <a:spLocks noGrp="1"/>
          </p:cNvSpPr>
          <p:nvPr>
            <p:ph type="ftr" sz="quarter" idx="11"/>
          </p:nvPr>
        </p:nvSpPr>
        <p:spPr>
          <a:xfrm>
            <a:off x="8124384" y="6320385"/>
            <a:ext cx="3966965" cy="365125"/>
          </a:xfrm>
        </p:spPr>
        <p:txBody>
          <a:bodyPr/>
          <a:lstStyle/>
          <a:p>
            <a:r>
              <a:rPr lang="de-DE" dirty="0"/>
              <a:t>LAG Geschäftsstelle BW / WJT 2021/Teamassistentinnen Teil 1 und 2</a:t>
            </a:r>
            <a:endParaRPr lang="en-US" dirty="0"/>
          </a:p>
        </p:txBody>
      </p:sp>
      <p:pic>
        <p:nvPicPr>
          <p:cNvPr id="2" name="Grafik 1">
            <a:extLst>
              <a:ext uri="{FF2B5EF4-FFF2-40B4-BE49-F238E27FC236}">
                <a16:creationId xmlns:a16="http://schemas.microsoft.com/office/drawing/2014/main" id="{FB07B5C0-F8D6-4BD2-8A44-44FA0821EFCF}"/>
              </a:ext>
            </a:extLst>
          </p:cNvPr>
          <p:cNvPicPr>
            <a:picLocks noChangeAspect="1"/>
          </p:cNvPicPr>
          <p:nvPr/>
        </p:nvPicPr>
        <p:blipFill>
          <a:blip r:embed="rId2"/>
          <a:stretch>
            <a:fillRect/>
          </a:stretch>
        </p:blipFill>
        <p:spPr>
          <a:xfrm>
            <a:off x="8610285" y="135453"/>
            <a:ext cx="3426249" cy="652329"/>
          </a:xfrm>
          <a:prstGeom prst="rect">
            <a:avLst/>
          </a:prstGeom>
        </p:spPr>
      </p:pic>
      <p:sp>
        <p:nvSpPr>
          <p:cNvPr id="37" name="Textfeld 36">
            <a:extLst>
              <a:ext uri="{FF2B5EF4-FFF2-40B4-BE49-F238E27FC236}">
                <a16:creationId xmlns:a16="http://schemas.microsoft.com/office/drawing/2014/main" id="{42EE7376-3956-420C-84EB-D3C88A11ED4B}"/>
              </a:ext>
            </a:extLst>
          </p:cNvPr>
          <p:cNvSpPr txBox="1"/>
          <p:nvPr/>
        </p:nvSpPr>
        <p:spPr>
          <a:xfrm>
            <a:off x="6756513" y="1692564"/>
            <a:ext cx="5357201" cy="3984617"/>
          </a:xfrm>
          <a:prstGeom prst="rect">
            <a:avLst/>
          </a:prstGeom>
          <a:noFill/>
        </p:spPr>
        <p:txBody>
          <a:bodyPr wrap="square">
            <a:spAutoFit/>
          </a:bodyPr>
          <a:lstStyle/>
          <a:p>
            <a:pPr>
              <a:lnSpc>
                <a:spcPct val="300000"/>
              </a:lnSpc>
              <a:spcAft>
                <a:spcPts val="800"/>
              </a:spcAft>
            </a:pPr>
            <a:r>
              <a:rPr lang="de-DE"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Im  P l e n u m jede für sich       (</a:t>
            </a:r>
            <a:r>
              <a:rPr lang="de-DE"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sym typeface="Wingdings" panose="05000000000000000000" pitchFamily="2" charset="2"/>
              </a:rPr>
              <a:t>  </a:t>
            </a:r>
            <a:r>
              <a:rPr lang="de-DE"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notieren)</a:t>
            </a:r>
          </a:p>
          <a:p>
            <a:pPr>
              <a:spcAft>
                <a:spcPts val="800"/>
              </a:spcAft>
            </a:pPr>
            <a:r>
              <a:rPr lang="de-DE"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   E i g e n e  Belastung haben </a:t>
            </a:r>
          </a:p>
          <a:p>
            <a:pPr>
              <a:lnSpc>
                <a:spcPct val="200000"/>
              </a:lnSpc>
              <a:spcAft>
                <a:spcPts val="800"/>
              </a:spcAft>
            </a:pPr>
            <a:r>
              <a:rPr lang="de-DE" sz="1600" dirty="0">
                <a:solidFill>
                  <a:srgbClr val="000000"/>
                </a:solidFill>
                <a:latin typeface="Arial" panose="020B0604020202020204" pitchFamily="34" charset="0"/>
                <a:ea typeface="Times New Roman" panose="02020603050405020304" pitchFamily="18" charset="0"/>
                <a:cs typeface="Arial" panose="020B0604020202020204" pitchFamily="34" charset="0"/>
              </a:rPr>
              <a:t>2.  </a:t>
            </a:r>
            <a:r>
              <a:rPr lang="de-DE"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Fähigkeiten, Stärken</a:t>
            </a:r>
            <a:r>
              <a:rPr lang="de-DE"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haben / </a:t>
            </a:r>
            <a:r>
              <a:rPr lang="de-DE" sz="1600" dirty="0">
                <a:effectLst/>
                <a:latin typeface="Arial" panose="020B0604020202020204" pitchFamily="34" charset="0"/>
                <a:ea typeface="Calibri" panose="020F0502020204030204" pitchFamily="34" charset="0"/>
                <a:cs typeface="Arial" panose="020B0604020202020204" pitchFamily="34" charset="0"/>
              </a:rPr>
              <a:t> neu brauchen /   </a:t>
            </a:r>
          </a:p>
          <a:p>
            <a:pPr>
              <a:lnSpc>
                <a:spcPct val="107000"/>
              </a:lnSpc>
              <a:spcAft>
                <a:spcPts val="800"/>
              </a:spcAft>
            </a:pPr>
            <a:r>
              <a:rPr lang="de-DE" sz="1600" dirty="0">
                <a:latin typeface="Arial" panose="020B0604020202020204" pitchFamily="34" charset="0"/>
                <a:ea typeface="Calibri" panose="020F0502020204030204" pitchFamily="34" charset="0"/>
                <a:cs typeface="Arial" panose="020B0604020202020204" pitchFamily="34" charset="0"/>
              </a:rPr>
              <a:t>      </a:t>
            </a:r>
            <a:r>
              <a:rPr lang="de-DE" sz="1600" dirty="0">
                <a:effectLst/>
                <a:latin typeface="Arial" panose="020B0604020202020204" pitchFamily="34" charset="0"/>
                <a:ea typeface="Calibri" panose="020F0502020204030204" pitchFamily="34" charset="0"/>
                <a:cs typeface="Arial" panose="020B0604020202020204" pitchFamily="34" charset="0"/>
              </a:rPr>
              <a:t>eigene Ideen dazu?? </a:t>
            </a:r>
          </a:p>
          <a:p>
            <a:pPr>
              <a:lnSpc>
                <a:spcPct val="200000"/>
              </a:lnSpc>
              <a:spcAft>
                <a:spcPts val="800"/>
              </a:spcAft>
            </a:pPr>
            <a:r>
              <a:rPr lang="de-DE" sz="1600" dirty="0">
                <a:latin typeface="Arial" panose="020B0604020202020204" pitchFamily="34" charset="0"/>
                <a:ea typeface="Calibri" panose="020F0502020204030204" pitchFamily="34" charset="0"/>
                <a:cs typeface="Arial" panose="020B0604020202020204" pitchFamily="34" charset="0"/>
              </a:rPr>
              <a:t>3.  Mit Belastungen umgehen? </a:t>
            </a:r>
            <a:r>
              <a:rPr lang="de-DE" sz="1600" dirty="0">
                <a:effectLst/>
                <a:latin typeface="Arial" panose="020B0604020202020204" pitchFamily="34" charset="0"/>
                <a:ea typeface="Calibri" panose="020F0502020204030204" pitchFamily="34" charset="0"/>
                <a:cs typeface="Arial" panose="020B0604020202020204" pitchFamily="34" charset="0"/>
              </a:rPr>
              <a:t>         </a:t>
            </a:r>
          </a:p>
          <a:p>
            <a:pPr>
              <a:lnSpc>
                <a:spcPct val="107000"/>
              </a:lnSpc>
              <a:spcAft>
                <a:spcPts val="800"/>
              </a:spcAft>
            </a:pPr>
            <a:r>
              <a:rPr lang="de-DE" sz="1600" dirty="0">
                <a:effectLst/>
                <a:latin typeface="Arial" panose="020B0604020202020204" pitchFamily="34" charset="0"/>
                <a:ea typeface="Calibri" panose="020F0502020204030204" pitchFamily="34" charset="0"/>
                <a:cs typeface="Arial" panose="020B0604020202020204" pitchFamily="34" charset="0"/>
              </a:rPr>
              <a:t> </a:t>
            </a:r>
          </a:p>
          <a:p>
            <a:pPr>
              <a:lnSpc>
                <a:spcPct val="107000"/>
              </a:lnSpc>
              <a:spcAft>
                <a:spcPts val="800"/>
              </a:spcAft>
            </a:pPr>
            <a:r>
              <a:rPr lang="de-DE" sz="1600" dirty="0">
                <a:effectLst/>
                <a:latin typeface="Arial" panose="020B0604020202020204" pitchFamily="34" charset="0"/>
                <a:ea typeface="Calibri" panose="020F0502020204030204" pitchFamily="34" charset="0"/>
                <a:cs typeface="Arial" panose="020B0604020202020204" pitchFamily="34" charset="0"/>
              </a:rPr>
              <a:t>K l e i n g r u p </a:t>
            </a:r>
            <a:r>
              <a:rPr lang="de-DE" sz="1600" dirty="0" err="1">
                <a:effectLst/>
                <a:latin typeface="Arial" panose="020B0604020202020204" pitchFamily="34" charset="0"/>
                <a:ea typeface="Calibri" panose="020F0502020204030204" pitchFamily="34" charset="0"/>
                <a:cs typeface="Arial" panose="020B0604020202020204" pitchFamily="34" charset="0"/>
              </a:rPr>
              <a:t>p</a:t>
            </a:r>
            <a:r>
              <a:rPr lang="de-DE" sz="1600" dirty="0">
                <a:effectLst/>
                <a:latin typeface="Arial" panose="020B0604020202020204" pitchFamily="34" charset="0"/>
                <a:ea typeface="Calibri" panose="020F0502020204030204" pitchFamily="34" charset="0"/>
                <a:cs typeface="Arial" panose="020B0604020202020204" pitchFamily="34" charset="0"/>
              </a:rPr>
              <a:t> e /</a:t>
            </a:r>
            <a:r>
              <a:rPr lang="de-DE" sz="1600" i="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de-DE" sz="1600" dirty="0">
                <a:effectLst/>
                <a:latin typeface="Arial" panose="020B0604020202020204" pitchFamily="34" charset="0"/>
                <a:ea typeface="Calibri" panose="020F0502020204030204" pitchFamily="34" charset="0"/>
                <a:cs typeface="Arial" panose="020B0604020202020204" pitchFamily="34" charset="0"/>
              </a:rPr>
              <a:t>P l e n u m</a:t>
            </a:r>
            <a:r>
              <a:rPr lang="de-DE" sz="1600" i="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 </a:t>
            </a:r>
            <a:r>
              <a:rPr lang="de-DE" sz="1600" dirty="0">
                <a:effectLst/>
                <a:latin typeface="Arial" panose="020B0604020202020204" pitchFamily="34" charset="0"/>
                <a:ea typeface="Calibri" panose="020F0502020204030204" pitchFamily="34" charset="0"/>
                <a:cs typeface="Arial" panose="020B0604020202020204" pitchFamily="34" charset="0"/>
              </a:rPr>
              <a:t>Ideen von anderen…</a:t>
            </a:r>
            <a:r>
              <a:rPr lang="de-DE" sz="1600" i="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endParaRPr lang="de-DE" sz="1600" dirty="0">
              <a:effectLst/>
              <a:latin typeface="Arial" panose="020B0604020202020204" pitchFamily="34" charset="0"/>
              <a:ea typeface="Calibri" panose="020F0502020204030204" pitchFamily="34" charset="0"/>
              <a:cs typeface="Arial" panose="020B0604020202020204" pitchFamily="34" charset="0"/>
            </a:endParaRPr>
          </a:p>
          <a:p>
            <a:pPr>
              <a:lnSpc>
                <a:spcPct val="150000"/>
              </a:lnSpc>
              <a:spcAft>
                <a:spcPts val="800"/>
              </a:spcAft>
            </a:pPr>
            <a:r>
              <a:rPr lang="de-DE" sz="2000"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9" name="Grafik 38">
            <a:extLst>
              <a:ext uri="{FF2B5EF4-FFF2-40B4-BE49-F238E27FC236}">
                <a16:creationId xmlns:a16="http://schemas.microsoft.com/office/drawing/2014/main" id="{C2E58202-FDCE-4E97-8E36-1D7583FB5F45}"/>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40000" contrast="-40000"/>
                    </a14:imgEffect>
                  </a14:imgLayer>
                </a14:imgProps>
              </a:ext>
            </a:extLst>
          </a:blip>
          <a:srcRect l="18099" t="6004" r="10423" b="3691"/>
          <a:stretch/>
        </p:blipFill>
        <p:spPr>
          <a:xfrm rot="5400000">
            <a:off x="1202095" y="1519595"/>
            <a:ext cx="5917839" cy="4102748"/>
          </a:xfrm>
          <a:prstGeom prst="rect">
            <a:avLst/>
          </a:prstGeom>
          <a:ln>
            <a:solidFill>
              <a:srgbClr val="800000"/>
            </a:solidFill>
          </a:ln>
        </p:spPr>
      </p:pic>
    </p:spTree>
    <p:extLst>
      <p:ext uri="{BB962C8B-B14F-4D97-AF65-F5344CB8AC3E}">
        <p14:creationId xmlns:p14="http://schemas.microsoft.com/office/powerpoint/2010/main" val="23019510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71" name="Group 70">
            <a:extLst>
              <a:ext uri="{FF2B5EF4-FFF2-40B4-BE49-F238E27FC236}">
                <a16:creationId xmlns:a16="http://schemas.microsoft.com/office/drawing/2014/main" id="{7398C59F-5A18-487B-91D6-B955AACF2E5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72" name="Freeform 11">
              <a:extLst>
                <a:ext uri="{FF2B5EF4-FFF2-40B4-BE49-F238E27FC236}">
                  <a16:creationId xmlns:a16="http://schemas.microsoft.com/office/drawing/2014/main" id="{0557FAFE-C7C3-47EC-A4F5-9B21663192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73" name="Freeform 12">
              <a:extLst>
                <a:ext uri="{FF2B5EF4-FFF2-40B4-BE49-F238E27FC236}">
                  <a16:creationId xmlns:a16="http://schemas.microsoft.com/office/drawing/2014/main" id="{95BC28FB-3882-4674-9D79-EA58BEB7CE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74" name="Freeform 13">
              <a:extLst>
                <a:ext uri="{FF2B5EF4-FFF2-40B4-BE49-F238E27FC236}">
                  <a16:creationId xmlns:a16="http://schemas.microsoft.com/office/drawing/2014/main" id="{9C6EC892-83F9-402F-8552-0AD7C0556E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75" name="Freeform 14">
              <a:extLst>
                <a:ext uri="{FF2B5EF4-FFF2-40B4-BE49-F238E27FC236}">
                  <a16:creationId xmlns:a16="http://schemas.microsoft.com/office/drawing/2014/main" id="{18387766-037C-4EF0-8471-D19CBF2A4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76" name="Freeform 15">
              <a:extLst>
                <a:ext uri="{FF2B5EF4-FFF2-40B4-BE49-F238E27FC236}">
                  <a16:creationId xmlns:a16="http://schemas.microsoft.com/office/drawing/2014/main" id="{1E364F38-6F3A-476A-93E6-962EA817C4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77" name="Freeform 16">
              <a:extLst>
                <a:ext uri="{FF2B5EF4-FFF2-40B4-BE49-F238E27FC236}">
                  <a16:creationId xmlns:a16="http://schemas.microsoft.com/office/drawing/2014/main" id="{35C335A4-1E67-4293-8BE2-DFB085D4FB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78" name="Freeform 17">
              <a:extLst>
                <a:ext uri="{FF2B5EF4-FFF2-40B4-BE49-F238E27FC236}">
                  <a16:creationId xmlns:a16="http://schemas.microsoft.com/office/drawing/2014/main" id="{9A8A0F10-2C98-4297-9F92-5D95533927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79" name="Freeform 18">
              <a:extLst>
                <a:ext uri="{FF2B5EF4-FFF2-40B4-BE49-F238E27FC236}">
                  <a16:creationId xmlns:a16="http://schemas.microsoft.com/office/drawing/2014/main" id="{C3B112A3-006E-4008-A778-DB5F6A09D5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80" name="Freeform 19">
              <a:extLst>
                <a:ext uri="{FF2B5EF4-FFF2-40B4-BE49-F238E27FC236}">
                  <a16:creationId xmlns:a16="http://schemas.microsoft.com/office/drawing/2014/main" id="{E5E62767-5C25-4C49-9568-432433A3C5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81" name="Freeform 20">
              <a:extLst>
                <a:ext uri="{FF2B5EF4-FFF2-40B4-BE49-F238E27FC236}">
                  <a16:creationId xmlns:a16="http://schemas.microsoft.com/office/drawing/2014/main" id="{598EC006-77B1-42BA-B815-66CCB9B170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82" name="Freeform 21">
              <a:extLst>
                <a:ext uri="{FF2B5EF4-FFF2-40B4-BE49-F238E27FC236}">
                  <a16:creationId xmlns:a16="http://schemas.microsoft.com/office/drawing/2014/main" id="{A144ED09-DA06-491D-95A8-AB3DED4329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83" name="Freeform 22">
              <a:extLst>
                <a:ext uri="{FF2B5EF4-FFF2-40B4-BE49-F238E27FC236}">
                  <a16:creationId xmlns:a16="http://schemas.microsoft.com/office/drawing/2014/main" id="{1CB00BD2-11CD-4A38-8F38-02B0D1105E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85" name="Group 84">
            <a:extLst>
              <a:ext uri="{FF2B5EF4-FFF2-40B4-BE49-F238E27FC236}">
                <a16:creationId xmlns:a16="http://schemas.microsoft.com/office/drawing/2014/main" id="{520234FB-542E-4550-9C2F-1B56FD41A1C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86" name="Freeform 27">
              <a:extLst>
                <a:ext uri="{FF2B5EF4-FFF2-40B4-BE49-F238E27FC236}">
                  <a16:creationId xmlns:a16="http://schemas.microsoft.com/office/drawing/2014/main" id="{41FCE1F3-DEB3-47CD-90FF-7DABB4AF45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87" name="Freeform 28">
              <a:extLst>
                <a:ext uri="{FF2B5EF4-FFF2-40B4-BE49-F238E27FC236}">
                  <a16:creationId xmlns:a16="http://schemas.microsoft.com/office/drawing/2014/main" id="{5708E488-C19B-452C-B197-6F1C34F6E7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88" name="Freeform 29">
              <a:extLst>
                <a:ext uri="{FF2B5EF4-FFF2-40B4-BE49-F238E27FC236}">
                  <a16:creationId xmlns:a16="http://schemas.microsoft.com/office/drawing/2014/main" id="{89D3FD25-890E-4981-A71D-EE796873D7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89" name="Freeform 30">
              <a:extLst>
                <a:ext uri="{FF2B5EF4-FFF2-40B4-BE49-F238E27FC236}">
                  <a16:creationId xmlns:a16="http://schemas.microsoft.com/office/drawing/2014/main" id="{51B5414C-556A-47CB-8EE2-974A85A7A4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90" name="Freeform 31">
              <a:extLst>
                <a:ext uri="{FF2B5EF4-FFF2-40B4-BE49-F238E27FC236}">
                  <a16:creationId xmlns:a16="http://schemas.microsoft.com/office/drawing/2014/main" id="{1C02B20C-2B27-4B75-8AEE-A5D2E2674B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91" name="Freeform 32">
              <a:extLst>
                <a:ext uri="{FF2B5EF4-FFF2-40B4-BE49-F238E27FC236}">
                  <a16:creationId xmlns:a16="http://schemas.microsoft.com/office/drawing/2014/main" id="{54427714-F9AA-4F93-BD1D-400F1EA93F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92" name="Freeform 33">
              <a:extLst>
                <a:ext uri="{FF2B5EF4-FFF2-40B4-BE49-F238E27FC236}">
                  <a16:creationId xmlns:a16="http://schemas.microsoft.com/office/drawing/2014/main" id="{28A77D6A-9E81-497F-ABCC-2695BB5ADD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93" name="Freeform 34">
              <a:extLst>
                <a:ext uri="{FF2B5EF4-FFF2-40B4-BE49-F238E27FC236}">
                  <a16:creationId xmlns:a16="http://schemas.microsoft.com/office/drawing/2014/main" id="{2A1533BA-1478-4F7C-8E24-3F3E905050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94" name="Freeform 35">
              <a:extLst>
                <a:ext uri="{FF2B5EF4-FFF2-40B4-BE49-F238E27FC236}">
                  <a16:creationId xmlns:a16="http://schemas.microsoft.com/office/drawing/2014/main" id="{39686201-E633-40FD-A80A-1E28AD52E3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95" name="Freeform 36">
              <a:extLst>
                <a:ext uri="{FF2B5EF4-FFF2-40B4-BE49-F238E27FC236}">
                  <a16:creationId xmlns:a16="http://schemas.microsoft.com/office/drawing/2014/main" id="{76A215C2-F590-4938-810B-F8A79366C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96" name="Freeform 37">
              <a:extLst>
                <a:ext uri="{FF2B5EF4-FFF2-40B4-BE49-F238E27FC236}">
                  <a16:creationId xmlns:a16="http://schemas.microsoft.com/office/drawing/2014/main" id="{85F418E7-330D-4002-8EC8-33C1A897FF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97" name="Freeform 38">
              <a:extLst>
                <a:ext uri="{FF2B5EF4-FFF2-40B4-BE49-F238E27FC236}">
                  <a16:creationId xmlns:a16="http://schemas.microsoft.com/office/drawing/2014/main" id="{8FFE669A-54C9-4436-9566-C5A90F16DB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99" name="Rectangle 98">
            <a:extLst>
              <a:ext uri="{FF2B5EF4-FFF2-40B4-BE49-F238E27FC236}">
                <a16:creationId xmlns:a16="http://schemas.microsoft.com/office/drawing/2014/main" id="{DE91395A-2D18-4AF6-A0AC-AAA7189FE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01" name="Freeform 11">
            <a:extLst>
              <a:ext uri="{FF2B5EF4-FFF2-40B4-BE49-F238E27FC236}">
                <a16:creationId xmlns:a16="http://schemas.microsoft.com/office/drawing/2014/main" id="{A57352BE-A213-4040-BE8E-D4A925AD9D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Rechteck 3">
            <a:extLst>
              <a:ext uri="{FF2B5EF4-FFF2-40B4-BE49-F238E27FC236}">
                <a16:creationId xmlns:a16="http://schemas.microsoft.com/office/drawing/2014/main" id="{4A152EDD-1ED1-4B1D-841B-B07A134E2B48}"/>
              </a:ext>
            </a:extLst>
          </p:cNvPr>
          <p:cNvSpPr/>
          <p:nvPr/>
        </p:nvSpPr>
        <p:spPr>
          <a:xfrm>
            <a:off x="1809372" y="787782"/>
            <a:ext cx="3038673" cy="859743"/>
          </a:xfrm>
          <a:prstGeom prst="rect">
            <a:avLst/>
          </a:prstGeom>
        </p:spPr>
        <p:txBody>
          <a:bodyPr vert="horz" lIns="91440" tIns="45720" rIns="91440" bIns="45720" rtlCol="0">
            <a:noAutofit/>
          </a:bodyPr>
          <a:lstStyle/>
          <a:p>
            <a:pPr>
              <a:spcBef>
                <a:spcPts val="1000"/>
              </a:spcBef>
              <a:buClr>
                <a:schemeClr val="accent1"/>
              </a:buClr>
            </a:pPr>
            <a:endParaRPr lang="en-US" sz="2400" dirty="0">
              <a:latin typeface="Arial" panose="020B0604020202020204" pitchFamily="34" charset="0"/>
              <a:cs typeface="Arial" panose="020B0604020202020204" pitchFamily="34" charset="0"/>
            </a:endParaRPr>
          </a:p>
        </p:txBody>
      </p:sp>
      <p:sp>
        <p:nvSpPr>
          <p:cNvPr id="36" name="Fußzeilenplatzhalter 3">
            <a:extLst>
              <a:ext uri="{FF2B5EF4-FFF2-40B4-BE49-F238E27FC236}">
                <a16:creationId xmlns:a16="http://schemas.microsoft.com/office/drawing/2014/main" id="{387F9755-BFF6-4710-9A3C-C24E026FE14E}"/>
              </a:ext>
            </a:extLst>
          </p:cNvPr>
          <p:cNvSpPr>
            <a:spLocks noGrp="1"/>
          </p:cNvSpPr>
          <p:nvPr>
            <p:ph type="ftr" sz="quarter" idx="11"/>
          </p:nvPr>
        </p:nvSpPr>
        <p:spPr>
          <a:xfrm>
            <a:off x="8124384" y="6320385"/>
            <a:ext cx="3966965" cy="365125"/>
          </a:xfrm>
        </p:spPr>
        <p:txBody>
          <a:bodyPr/>
          <a:lstStyle/>
          <a:p>
            <a:r>
              <a:rPr lang="de-DE" dirty="0"/>
              <a:t>LAG Geschäftsstelle BW / WJT 2021/Teamassistentinnen Teil 1 und 2</a:t>
            </a:r>
            <a:endParaRPr lang="en-US" dirty="0"/>
          </a:p>
        </p:txBody>
      </p:sp>
      <p:pic>
        <p:nvPicPr>
          <p:cNvPr id="2" name="Grafik 1">
            <a:extLst>
              <a:ext uri="{FF2B5EF4-FFF2-40B4-BE49-F238E27FC236}">
                <a16:creationId xmlns:a16="http://schemas.microsoft.com/office/drawing/2014/main" id="{FB07B5C0-F8D6-4BD2-8A44-44FA0821EFCF}"/>
              </a:ext>
            </a:extLst>
          </p:cNvPr>
          <p:cNvPicPr>
            <a:picLocks noChangeAspect="1"/>
          </p:cNvPicPr>
          <p:nvPr/>
        </p:nvPicPr>
        <p:blipFill>
          <a:blip r:embed="rId2"/>
          <a:stretch>
            <a:fillRect/>
          </a:stretch>
        </p:blipFill>
        <p:spPr>
          <a:xfrm>
            <a:off x="8562159" y="172490"/>
            <a:ext cx="3426249" cy="779632"/>
          </a:xfrm>
          <a:prstGeom prst="rect">
            <a:avLst/>
          </a:prstGeom>
        </p:spPr>
      </p:pic>
      <p:sp>
        <p:nvSpPr>
          <p:cNvPr id="3" name="Rectangle 1">
            <a:extLst>
              <a:ext uri="{FF2B5EF4-FFF2-40B4-BE49-F238E27FC236}">
                <a16:creationId xmlns:a16="http://schemas.microsoft.com/office/drawing/2014/main" id="{23FC798A-AE1E-411B-B157-A37D9EBB69BB}"/>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2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a:t>
            </a:r>
            <a:endParaRPr kumimoji="0" lang="de-DE" altLang="de-DE"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de-DE" altLang="de-DE" sz="12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b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
        <p:nvSpPr>
          <p:cNvPr id="6" name="Rectangle 2">
            <a:extLst>
              <a:ext uri="{FF2B5EF4-FFF2-40B4-BE49-F238E27FC236}">
                <a16:creationId xmlns:a16="http://schemas.microsoft.com/office/drawing/2014/main" id="{EC5F4287-4E4F-44CA-8A63-B9545C05E194}"/>
              </a:ext>
            </a:extLst>
          </p:cNvPr>
          <p:cNvSpPr>
            <a:spLocks noChangeArrowheads="1"/>
          </p:cNvSpPr>
          <p:nvPr/>
        </p:nvSpPr>
        <p:spPr bwMode="auto">
          <a:xfrm>
            <a:off x="0" y="0"/>
            <a:ext cx="12192000" cy="15875"/>
          </a:xfrm>
          <a:prstGeom prst="rect">
            <a:avLst/>
          </a:prstGeom>
          <a:solidFill>
            <a:srgbClr val="000000"/>
          </a:solidFill>
          <a:ln w="9525">
            <a:solidFill>
              <a:schemeClr val="tx1"/>
            </a:solidFill>
            <a:prstDash val="solid"/>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4114" name="Textfeld 4113">
            <a:extLst>
              <a:ext uri="{FF2B5EF4-FFF2-40B4-BE49-F238E27FC236}">
                <a16:creationId xmlns:a16="http://schemas.microsoft.com/office/drawing/2014/main" id="{B76BDDA0-CF03-44D6-AB54-C3816B96CAC1}"/>
              </a:ext>
            </a:extLst>
          </p:cNvPr>
          <p:cNvSpPr txBox="1"/>
          <p:nvPr/>
        </p:nvSpPr>
        <p:spPr>
          <a:xfrm>
            <a:off x="5592932" y="2792027"/>
            <a:ext cx="914400" cy="914400"/>
          </a:xfrm>
          <a:prstGeom prst="rect">
            <a:avLst/>
          </a:prstGeom>
          <a:noFill/>
        </p:spPr>
        <p:txBody>
          <a:bodyPr wrap="square" rtlCol="0">
            <a:spAutoFit/>
          </a:bodyPr>
          <a:lstStyle/>
          <a:p>
            <a:endParaRPr lang="de-DE"/>
          </a:p>
        </p:txBody>
      </p:sp>
      <p:sp>
        <p:nvSpPr>
          <p:cNvPr id="4138" name="Rectangle 216">
            <a:extLst>
              <a:ext uri="{FF2B5EF4-FFF2-40B4-BE49-F238E27FC236}">
                <a16:creationId xmlns:a16="http://schemas.microsoft.com/office/drawing/2014/main" id="{A7836A2E-A54D-43B6-8BDC-B23F1CD3E9B7}"/>
              </a:ext>
            </a:extLst>
          </p:cNvPr>
          <p:cNvSpPr>
            <a:spLocks noChangeArrowheads="1"/>
          </p:cNvSpPr>
          <p:nvPr/>
        </p:nvSpPr>
        <p:spPr bwMode="auto">
          <a:xfrm rot="9075804">
            <a:off x="152400" y="1066800"/>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1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de-DE" altLang="de-DE"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
        <p:nvSpPr>
          <p:cNvPr id="4139" name="Rectangle 218">
            <a:extLst>
              <a:ext uri="{FF2B5EF4-FFF2-40B4-BE49-F238E27FC236}">
                <a16:creationId xmlns:a16="http://schemas.microsoft.com/office/drawing/2014/main" id="{D9801974-BC2F-4724-A625-1EE65B1FBF8F}"/>
              </a:ext>
            </a:extLst>
          </p:cNvPr>
          <p:cNvSpPr>
            <a:spLocks noChangeArrowheads="1"/>
          </p:cNvSpPr>
          <p:nvPr/>
        </p:nvSpPr>
        <p:spPr bwMode="auto">
          <a:xfrm>
            <a:off x="152400" y="1066800"/>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de-DE" altLang="de-DE" sz="1800" b="0" i="0" u="none" strike="noStrike" cap="none" normalizeH="0" baseline="0">
                <a:ln>
                  <a:noFill/>
                </a:ln>
                <a:solidFill>
                  <a:schemeClr val="tx1"/>
                </a:solidFill>
                <a:effectLst/>
                <a:latin typeface="Arial" panose="020B0604020202020204" pitchFamily="34" charset="0"/>
              </a:rPr>
            </a:br>
            <a:endParaRPr kumimoji="0" lang="de-DE" altLang="de-DE"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4140" name="Rectangle 227">
            <a:extLst>
              <a:ext uri="{FF2B5EF4-FFF2-40B4-BE49-F238E27FC236}">
                <a16:creationId xmlns:a16="http://schemas.microsoft.com/office/drawing/2014/main" id="{BBFDAB2E-519D-47B9-AC10-4A1A7DED9543}"/>
              </a:ext>
            </a:extLst>
          </p:cNvPr>
          <p:cNvSpPr>
            <a:spLocks noChangeArrowheads="1"/>
          </p:cNvSpPr>
          <p:nvPr/>
        </p:nvSpPr>
        <p:spPr bwMode="auto">
          <a:xfrm>
            <a:off x="152400" y="1066800"/>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de-DE" altLang="de-DE" sz="1100" b="0" i="0" u="none" strike="noStrike" cap="none" normalizeH="0" baseline="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de-DE" altLang="de-DE" sz="1100" b="0" i="0" u="none" strike="noStrike" cap="none" normalizeH="0" baseline="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4141" name="Rectangle 228">
            <a:extLst>
              <a:ext uri="{FF2B5EF4-FFF2-40B4-BE49-F238E27FC236}">
                <a16:creationId xmlns:a16="http://schemas.microsoft.com/office/drawing/2014/main" id="{5B811449-5CF4-4428-B1C1-57C3FB90C8A1}"/>
              </a:ext>
            </a:extLst>
          </p:cNvPr>
          <p:cNvSpPr>
            <a:spLocks noChangeArrowheads="1"/>
          </p:cNvSpPr>
          <p:nvPr/>
        </p:nvSpPr>
        <p:spPr bwMode="auto">
          <a:xfrm>
            <a:off x="152400" y="3679825"/>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4142" name="Rectangle 231">
            <a:extLst>
              <a:ext uri="{FF2B5EF4-FFF2-40B4-BE49-F238E27FC236}">
                <a16:creationId xmlns:a16="http://schemas.microsoft.com/office/drawing/2014/main" id="{411AE5C2-281A-4B3F-9875-E75615058EB7}"/>
              </a:ext>
            </a:extLst>
          </p:cNvPr>
          <p:cNvSpPr>
            <a:spLocks noChangeArrowheads="1"/>
          </p:cNvSpPr>
          <p:nvPr/>
        </p:nvSpPr>
        <p:spPr bwMode="auto">
          <a:xfrm>
            <a:off x="152400" y="36798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de-DE" altLang="de-DE" sz="1800" b="0" i="0" u="none" strike="noStrike" cap="none" normalizeH="0" baseline="0">
                <a:ln>
                  <a:noFill/>
                </a:ln>
                <a:solidFill>
                  <a:schemeClr val="tx1"/>
                </a:solidFill>
                <a:effectLst/>
                <a:latin typeface="Arial" panose="020B0604020202020204" pitchFamily="34" charset="0"/>
              </a:rPr>
            </a:br>
            <a:endParaRPr kumimoji="0" lang="de-DE" altLang="de-DE"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52" name="Textfeld 51">
            <a:extLst>
              <a:ext uri="{FF2B5EF4-FFF2-40B4-BE49-F238E27FC236}">
                <a16:creationId xmlns:a16="http://schemas.microsoft.com/office/drawing/2014/main" id="{C2F6D351-AEE0-4327-9D26-059E95F21274}"/>
              </a:ext>
            </a:extLst>
          </p:cNvPr>
          <p:cNvSpPr txBox="1"/>
          <p:nvPr/>
        </p:nvSpPr>
        <p:spPr>
          <a:xfrm>
            <a:off x="1885958" y="1463920"/>
            <a:ext cx="7392424" cy="4393895"/>
          </a:xfrm>
          <a:prstGeom prst="rect">
            <a:avLst/>
          </a:prstGeom>
          <a:noFill/>
        </p:spPr>
        <p:txBody>
          <a:bodyPr wrap="square">
            <a:spAutoFit/>
          </a:bodyPr>
          <a:lstStyle/>
          <a:p>
            <a:pPr marL="342900" lvl="0" indent="-342900">
              <a:lnSpc>
                <a:spcPct val="150000"/>
              </a:lnSpc>
              <a:buFont typeface="Calibri" panose="020F0502020204030204" pitchFamily="34" charset="0"/>
              <a:buChar char="-"/>
            </a:pPr>
            <a:r>
              <a:rPr lang="de-DE" sz="1600" dirty="0">
                <a:effectLst/>
                <a:latin typeface="Arial" panose="020B0604020202020204" pitchFamily="34" charset="0"/>
                <a:ea typeface="Calibri" panose="020F0502020204030204" pitchFamily="34" charset="0"/>
                <a:cs typeface="Arial" panose="020B0604020202020204" pitchFamily="34" charset="0"/>
              </a:rPr>
              <a:t>Sehr viele Aufgaben / Alles kommt gleichzeitig</a:t>
            </a:r>
          </a:p>
          <a:p>
            <a:pPr marL="342900" lvl="0" indent="-342900">
              <a:lnSpc>
                <a:spcPct val="150000"/>
              </a:lnSpc>
              <a:buFont typeface="Calibri" panose="020F0502020204030204" pitchFamily="34" charset="0"/>
              <a:buChar char="-"/>
            </a:pPr>
            <a:r>
              <a:rPr lang="de-DE" sz="1600" dirty="0">
                <a:effectLst/>
                <a:latin typeface="Arial" panose="020B0604020202020204" pitchFamily="34" charset="0"/>
                <a:ea typeface="Calibri" panose="020F0502020204030204" pitchFamily="34" charset="0"/>
                <a:cs typeface="Arial" panose="020B0604020202020204" pitchFamily="34" charset="0"/>
              </a:rPr>
              <a:t>Störungen im Sekretariat</a:t>
            </a:r>
          </a:p>
          <a:p>
            <a:pPr marL="342900" lvl="0" indent="-342900">
              <a:lnSpc>
                <a:spcPct val="150000"/>
              </a:lnSpc>
              <a:buFont typeface="Calibri" panose="020F0502020204030204" pitchFamily="34" charset="0"/>
              <a:buChar char="-"/>
            </a:pPr>
            <a:r>
              <a:rPr lang="de-DE" sz="1600" dirty="0">
                <a:effectLst/>
                <a:latin typeface="Arial" panose="020B0604020202020204" pitchFamily="34" charset="0"/>
                <a:ea typeface="Calibri" panose="020F0502020204030204" pitchFamily="34" charset="0"/>
                <a:cs typeface="Arial" panose="020B0604020202020204" pitchFamily="34" charset="0"/>
              </a:rPr>
              <a:t>Technik, wenn sie nicht funktioniert und IT-Hilfe dauert</a:t>
            </a:r>
          </a:p>
          <a:p>
            <a:pPr marL="342900" lvl="0" indent="-342900">
              <a:lnSpc>
                <a:spcPct val="150000"/>
              </a:lnSpc>
              <a:buFont typeface="Calibri" panose="020F0502020204030204" pitchFamily="34" charset="0"/>
              <a:buChar char="-"/>
            </a:pPr>
            <a:r>
              <a:rPr lang="de-DE" sz="1600" dirty="0">
                <a:effectLst/>
                <a:latin typeface="Arial" panose="020B0604020202020204" pitchFamily="34" charset="0"/>
                <a:ea typeface="Calibri" panose="020F0502020204030204" pitchFamily="34" charset="0"/>
                <a:cs typeface="Arial" panose="020B0604020202020204" pitchFamily="34" charset="0"/>
              </a:rPr>
              <a:t>Bei Einzelstellen keine Urlaubsvertretung, z.T. Einzelkämpfer (+/-)</a:t>
            </a:r>
          </a:p>
          <a:p>
            <a:pPr marL="342900" lvl="0" indent="-342900">
              <a:lnSpc>
                <a:spcPct val="150000"/>
              </a:lnSpc>
              <a:buFont typeface="Calibri" panose="020F0502020204030204" pitchFamily="34" charset="0"/>
              <a:buChar char="-"/>
            </a:pPr>
            <a:r>
              <a:rPr lang="de-DE" sz="1600" dirty="0">
                <a:effectLst/>
                <a:latin typeface="Arial" panose="020B0604020202020204" pitchFamily="34" charset="0"/>
                <a:ea typeface="Calibri" panose="020F0502020204030204" pitchFamily="34" charset="0"/>
                <a:cs typeface="Arial" panose="020B0604020202020204" pitchFamily="34" charset="0"/>
              </a:rPr>
              <a:t>Klienten, die am Telefon nicht gut zu verstehen sind</a:t>
            </a:r>
          </a:p>
          <a:p>
            <a:pPr marL="342900" lvl="0" indent="-342900">
              <a:lnSpc>
                <a:spcPct val="150000"/>
              </a:lnSpc>
              <a:spcAft>
                <a:spcPts val="800"/>
              </a:spcAft>
              <a:buFont typeface="Calibri" panose="020F0502020204030204" pitchFamily="34" charset="0"/>
              <a:buChar char="-"/>
            </a:pPr>
            <a:r>
              <a:rPr lang="de-DE" sz="1600" dirty="0">
                <a:effectLst/>
                <a:latin typeface="Arial" panose="020B0604020202020204" pitchFamily="34" charset="0"/>
                <a:ea typeface="Calibri" panose="020F0502020204030204" pitchFamily="34" charset="0"/>
                <a:cs typeface="Arial" panose="020B0604020202020204" pitchFamily="34" charset="0"/>
              </a:rPr>
              <a:t>Klage von Klienten über lange Wartezeiten (sehr unterschiedliches Umgehen mit Anmeldungen und Terminvergabe: Teamassistentinnen oder Berater*innen)</a:t>
            </a:r>
          </a:p>
          <a:p>
            <a:pPr>
              <a:lnSpc>
                <a:spcPct val="200000"/>
              </a:lnSpc>
              <a:spcAft>
                <a:spcPts val="800"/>
              </a:spcAft>
            </a:pPr>
            <a:r>
              <a:rPr lang="de-DE" sz="1600" dirty="0">
                <a:effectLst/>
                <a:latin typeface="Arial" panose="020B0604020202020204" pitchFamily="34" charset="0"/>
                <a:ea typeface="Calibri" panose="020F0502020204030204" pitchFamily="34" charset="0"/>
                <a:cs typeface="Arial" panose="020B0604020202020204" pitchFamily="34" charset="0"/>
              </a:rPr>
              <a:t>Literatur-Tipp </a:t>
            </a:r>
          </a:p>
          <a:p>
            <a:pPr>
              <a:lnSpc>
                <a:spcPct val="107000"/>
              </a:lnSpc>
              <a:spcAft>
                <a:spcPts val="800"/>
              </a:spcAft>
            </a:pPr>
            <a:r>
              <a:rPr lang="de-DE" sz="1600" dirty="0">
                <a:effectLst/>
                <a:latin typeface="Arial" panose="020B0604020202020204" pitchFamily="34" charset="0"/>
                <a:ea typeface="Calibri" panose="020F0502020204030204" pitchFamily="34" charset="0"/>
                <a:cs typeface="Arial" panose="020B0604020202020204" pitchFamily="34" charset="0"/>
              </a:rPr>
              <a:t>Manfred Prior: Beratung und Therapie optimal vorbereiten</a:t>
            </a:r>
            <a:r>
              <a:rPr lang="de-DE" sz="16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de-DE" sz="16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3" name="Titel 5">
            <a:extLst>
              <a:ext uri="{FF2B5EF4-FFF2-40B4-BE49-F238E27FC236}">
                <a16:creationId xmlns:a16="http://schemas.microsoft.com/office/drawing/2014/main" id="{F7B141EF-AD98-4716-B7AD-BDA5D7C7B018}"/>
              </a:ext>
            </a:extLst>
          </p:cNvPr>
          <p:cNvSpPr txBox="1">
            <a:spLocks/>
          </p:cNvSpPr>
          <p:nvPr/>
        </p:nvSpPr>
        <p:spPr>
          <a:xfrm>
            <a:off x="1712495" y="627903"/>
            <a:ext cx="7494766" cy="639206"/>
          </a:xfrm>
          <a:prstGeom prst="rect">
            <a:avLst/>
          </a:prstGeom>
        </p:spPr>
        <p:txBody>
          <a:bodyPr vert="horz" lIns="91440" tIns="45720" rIns="91440" bIns="45720" rtlCol="0">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spcBef>
                <a:spcPts val="1000"/>
              </a:spcBef>
              <a:buClr>
                <a:schemeClr val="accent1"/>
              </a:buClr>
              <a:buFont typeface="Wingdings 3" charset="2"/>
              <a:buChar char=""/>
            </a:pP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Belastungen</a:t>
            </a:r>
            <a:r>
              <a:rPr lang="en-US" sz="2400" b="1"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a:t>
            </a:r>
            <a:r>
              <a:rPr lang="en-US" sz="2400" dirty="0" err="1">
                <a:latin typeface="Arial" panose="020B0604020202020204" pitchFamily="34" charset="0"/>
                <a:cs typeface="Arial" panose="020B0604020202020204" pitchFamily="34" charset="0"/>
              </a:rPr>
              <a:t>gesammelt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im</a:t>
            </a:r>
            <a:r>
              <a:rPr lang="en-US" sz="2400" dirty="0">
                <a:latin typeface="Arial" panose="020B0604020202020204" pitchFamily="34" charset="0"/>
                <a:cs typeface="Arial" panose="020B0604020202020204" pitchFamily="34" charset="0"/>
              </a:rPr>
              <a:t> Plenum</a:t>
            </a:r>
            <a:r>
              <a:rPr lang="en-US" sz="2400" b="1" dirty="0">
                <a:latin typeface="Arial" panose="020B0604020202020204" pitchFamily="34" charset="0"/>
                <a:cs typeface="Arial" panose="020B0604020202020204" pitchFamily="34" charset="0"/>
              </a:rPr>
              <a:t>)</a:t>
            </a:r>
            <a:br>
              <a:rPr lang="en-US" sz="2400" b="1" dirty="0">
                <a:latin typeface="Arial" panose="020B0604020202020204" pitchFamily="34" charset="0"/>
                <a:cs typeface="Arial" panose="020B0604020202020204" pitchFamily="34" charset="0"/>
              </a:rPr>
            </a:br>
            <a:endParaRPr lang="en-US" sz="2000" b="1" dirty="0">
              <a:solidFill>
                <a:schemeClr val="tx1"/>
              </a:solidFill>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9162428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71" name="Group 70">
            <a:extLst>
              <a:ext uri="{FF2B5EF4-FFF2-40B4-BE49-F238E27FC236}">
                <a16:creationId xmlns:a16="http://schemas.microsoft.com/office/drawing/2014/main" id="{7398C59F-5A18-487B-91D6-B955AACF2E5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72" name="Freeform 11">
              <a:extLst>
                <a:ext uri="{FF2B5EF4-FFF2-40B4-BE49-F238E27FC236}">
                  <a16:creationId xmlns:a16="http://schemas.microsoft.com/office/drawing/2014/main" id="{0557FAFE-C7C3-47EC-A4F5-9B21663192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73" name="Freeform 12">
              <a:extLst>
                <a:ext uri="{FF2B5EF4-FFF2-40B4-BE49-F238E27FC236}">
                  <a16:creationId xmlns:a16="http://schemas.microsoft.com/office/drawing/2014/main" id="{95BC28FB-3882-4674-9D79-EA58BEB7CE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74" name="Freeform 13">
              <a:extLst>
                <a:ext uri="{FF2B5EF4-FFF2-40B4-BE49-F238E27FC236}">
                  <a16:creationId xmlns:a16="http://schemas.microsoft.com/office/drawing/2014/main" id="{9C6EC892-83F9-402F-8552-0AD7C0556E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75" name="Freeform 14">
              <a:extLst>
                <a:ext uri="{FF2B5EF4-FFF2-40B4-BE49-F238E27FC236}">
                  <a16:creationId xmlns:a16="http://schemas.microsoft.com/office/drawing/2014/main" id="{18387766-037C-4EF0-8471-D19CBF2A4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76" name="Freeform 15">
              <a:extLst>
                <a:ext uri="{FF2B5EF4-FFF2-40B4-BE49-F238E27FC236}">
                  <a16:creationId xmlns:a16="http://schemas.microsoft.com/office/drawing/2014/main" id="{1E364F38-6F3A-476A-93E6-962EA817C4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77" name="Freeform 16">
              <a:extLst>
                <a:ext uri="{FF2B5EF4-FFF2-40B4-BE49-F238E27FC236}">
                  <a16:creationId xmlns:a16="http://schemas.microsoft.com/office/drawing/2014/main" id="{35C335A4-1E67-4293-8BE2-DFB085D4FB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78" name="Freeform 17">
              <a:extLst>
                <a:ext uri="{FF2B5EF4-FFF2-40B4-BE49-F238E27FC236}">
                  <a16:creationId xmlns:a16="http://schemas.microsoft.com/office/drawing/2014/main" id="{9A8A0F10-2C98-4297-9F92-5D95533927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79" name="Freeform 18">
              <a:extLst>
                <a:ext uri="{FF2B5EF4-FFF2-40B4-BE49-F238E27FC236}">
                  <a16:creationId xmlns:a16="http://schemas.microsoft.com/office/drawing/2014/main" id="{C3B112A3-006E-4008-A778-DB5F6A09D5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80" name="Freeform 19">
              <a:extLst>
                <a:ext uri="{FF2B5EF4-FFF2-40B4-BE49-F238E27FC236}">
                  <a16:creationId xmlns:a16="http://schemas.microsoft.com/office/drawing/2014/main" id="{E5E62767-5C25-4C49-9568-432433A3C5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81" name="Freeform 20">
              <a:extLst>
                <a:ext uri="{FF2B5EF4-FFF2-40B4-BE49-F238E27FC236}">
                  <a16:creationId xmlns:a16="http://schemas.microsoft.com/office/drawing/2014/main" id="{598EC006-77B1-42BA-B815-66CCB9B170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82" name="Freeform 21">
              <a:extLst>
                <a:ext uri="{FF2B5EF4-FFF2-40B4-BE49-F238E27FC236}">
                  <a16:creationId xmlns:a16="http://schemas.microsoft.com/office/drawing/2014/main" id="{A144ED09-DA06-491D-95A8-AB3DED4329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83" name="Freeform 22">
              <a:extLst>
                <a:ext uri="{FF2B5EF4-FFF2-40B4-BE49-F238E27FC236}">
                  <a16:creationId xmlns:a16="http://schemas.microsoft.com/office/drawing/2014/main" id="{1CB00BD2-11CD-4A38-8F38-02B0D1105E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85" name="Group 84">
            <a:extLst>
              <a:ext uri="{FF2B5EF4-FFF2-40B4-BE49-F238E27FC236}">
                <a16:creationId xmlns:a16="http://schemas.microsoft.com/office/drawing/2014/main" id="{520234FB-542E-4550-9C2F-1B56FD41A1C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86" name="Freeform 27">
              <a:extLst>
                <a:ext uri="{FF2B5EF4-FFF2-40B4-BE49-F238E27FC236}">
                  <a16:creationId xmlns:a16="http://schemas.microsoft.com/office/drawing/2014/main" id="{41FCE1F3-DEB3-47CD-90FF-7DABB4AF45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87" name="Freeform 28">
              <a:extLst>
                <a:ext uri="{FF2B5EF4-FFF2-40B4-BE49-F238E27FC236}">
                  <a16:creationId xmlns:a16="http://schemas.microsoft.com/office/drawing/2014/main" id="{5708E488-C19B-452C-B197-6F1C34F6E7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88" name="Freeform 29">
              <a:extLst>
                <a:ext uri="{FF2B5EF4-FFF2-40B4-BE49-F238E27FC236}">
                  <a16:creationId xmlns:a16="http://schemas.microsoft.com/office/drawing/2014/main" id="{89D3FD25-890E-4981-A71D-EE796873D7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89" name="Freeform 30">
              <a:extLst>
                <a:ext uri="{FF2B5EF4-FFF2-40B4-BE49-F238E27FC236}">
                  <a16:creationId xmlns:a16="http://schemas.microsoft.com/office/drawing/2014/main" id="{51B5414C-556A-47CB-8EE2-974A85A7A4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90" name="Freeform 31">
              <a:extLst>
                <a:ext uri="{FF2B5EF4-FFF2-40B4-BE49-F238E27FC236}">
                  <a16:creationId xmlns:a16="http://schemas.microsoft.com/office/drawing/2014/main" id="{1C02B20C-2B27-4B75-8AEE-A5D2E2674B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91" name="Freeform 32">
              <a:extLst>
                <a:ext uri="{FF2B5EF4-FFF2-40B4-BE49-F238E27FC236}">
                  <a16:creationId xmlns:a16="http://schemas.microsoft.com/office/drawing/2014/main" id="{54427714-F9AA-4F93-BD1D-400F1EA93F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92" name="Freeform 33">
              <a:extLst>
                <a:ext uri="{FF2B5EF4-FFF2-40B4-BE49-F238E27FC236}">
                  <a16:creationId xmlns:a16="http://schemas.microsoft.com/office/drawing/2014/main" id="{28A77D6A-9E81-497F-ABCC-2695BB5ADD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93" name="Freeform 34">
              <a:extLst>
                <a:ext uri="{FF2B5EF4-FFF2-40B4-BE49-F238E27FC236}">
                  <a16:creationId xmlns:a16="http://schemas.microsoft.com/office/drawing/2014/main" id="{2A1533BA-1478-4F7C-8E24-3F3E905050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94" name="Freeform 35">
              <a:extLst>
                <a:ext uri="{FF2B5EF4-FFF2-40B4-BE49-F238E27FC236}">
                  <a16:creationId xmlns:a16="http://schemas.microsoft.com/office/drawing/2014/main" id="{39686201-E633-40FD-A80A-1E28AD52E3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95" name="Freeform 36">
              <a:extLst>
                <a:ext uri="{FF2B5EF4-FFF2-40B4-BE49-F238E27FC236}">
                  <a16:creationId xmlns:a16="http://schemas.microsoft.com/office/drawing/2014/main" id="{76A215C2-F590-4938-810B-F8A79366C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96" name="Freeform 37">
              <a:extLst>
                <a:ext uri="{FF2B5EF4-FFF2-40B4-BE49-F238E27FC236}">
                  <a16:creationId xmlns:a16="http://schemas.microsoft.com/office/drawing/2014/main" id="{85F418E7-330D-4002-8EC8-33C1A897FF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97" name="Freeform 38">
              <a:extLst>
                <a:ext uri="{FF2B5EF4-FFF2-40B4-BE49-F238E27FC236}">
                  <a16:creationId xmlns:a16="http://schemas.microsoft.com/office/drawing/2014/main" id="{8FFE669A-54C9-4436-9566-C5A90F16DB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99" name="Rectangle 98">
            <a:extLst>
              <a:ext uri="{FF2B5EF4-FFF2-40B4-BE49-F238E27FC236}">
                <a16:creationId xmlns:a16="http://schemas.microsoft.com/office/drawing/2014/main" id="{DE91395A-2D18-4AF6-A0AC-AAA7189FE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01" name="Freeform 11">
            <a:extLst>
              <a:ext uri="{FF2B5EF4-FFF2-40B4-BE49-F238E27FC236}">
                <a16:creationId xmlns:a16="http://schemas.microsoft.com/office/drawing/2014/main" id="{A57352BE-A213-4040-BE8E-D4A925AD9D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Rechteck 3">
            <a:extLst>
              <a:ext uri="{FF2B5EF4-FFF2-40B4-BE49-F238E27FC236}">
                <a16:creationId xmlns:a16="http://schemas.microsoft.com/office/drawing/2014/main" id="{4A152EDD-1ED1-4B1D-841B-B07A134E2B48}"/>
              </a:ext>
            </a:extLst>
          </p:cNvPr>
          <p:cNvSpPr/>
          <p:nvPr/>
        </p:nvSpPr>
        <p:spPr>
          <a:xfrm>
            <a:off x="1809372" y="787782"/>
            <a:ext cx="3038673" cy="859743"/>
          </a:xfrm>
          <a:prstGeom prst="rect">
            <a:avLst/>
          </a:prstGeom>
        </p:spPr>
        <p:txBody>
          <a:bodyPr vert="horz" lIns="91440" tIns="45720" rIns="91440" bIns="45720" rtlCol="0">
            <a:noAutofit/>
          </a:bodyPr>
          <a:lstStyle/>
          <a:p>
            <a:pPr>
              <a:spcBef>
                <a:spcPts val="1000"/>
              </a:spcBef>
              <a:buClr>
                <a:schemeClr val="accent1"/>
              </a:buClr>
            </a:pPr>
            <a:endParaRPr lang="en-US" sz="2400" dirty="0">
              <a:latin typeface="Arial" panose="020B0604020202020204" pitchFamily="34" charset="0"/>
              <a:cs typeface="Arial" panose="020B0604020202020204" pitchFamily="34" charset="0"/>
            </a:endParaRPr>
          </a:p>
        </p:txBody>
      </p:sp>
      <p:sp>
        <p:nvSpPr>
          <p:cNvPr id="36" name="Fußzeilenplatzhalter 3">
            <a:extLst>
              <a:ext uri="{FF2B5EF4-FFF2-40B4-BE49-F238E27FC236}">
                <a16:creationId xmlns:a16="http://schemas.microsoft.com/office/drawing/2014/main" id="{387F9755-BFF6-4710-9A3C-C24E026FE14E}"/>
              </a:ext>
            </a:extLst>
          </p:cNvPr>
          <p:cNvSpPr>
            <a:spLocks noGrp="1"/>
          </p:cNvSpPr>
          <p:nvPr>
            <p:ph type="ftr" sz="quarter" idx="11"/>
          </p:nvPr>
        </p:nvSpPr>
        <p:spPr>
          <a:xfrm>
            <a:off x="8124384" y="6320385"/>
            <a:ext cx="3966965" cy="365125"/>
          </a:xfrm>
        </p:spPr>
        <p:txBody>
          <a:bodyPr/>
          <a:lstStyle/>
          <a:p>
            <a:r>
              <a:rPr lang="de-DE" dirty="0"/>
              <a:t>LAG Geschäftsstelle BW / WJT 2021/Teamassistentinnen Teil 1 und 2</a:t>
            </a:r>
            <a:endParaRPr lang="en-US" dirty="0"/>
          </a:p>
        </p:txBody>
      </p:sp>
      <p:pic>
        <p:nvPicPr>
          <p:cNvPr id="2" name="Grafik 1">
            <a:extLst>
              <a:ext uri="{FF2B5EF4-FFF2-40B4-BE49-F238E27FC236}">
                <a16:creationId xmlns:a16="http://schemas.microsoft.com/office/drawing/2014/main" id="{FB07B5C0-F8D6-4BD2-8A44-44FA0821EFCF}"/>
              </a:ext>
            </a:extLst>
          </p:cNvPr>
          <p:cNvPicPr>
            <a:picLocks noChangeAspect="1"/>
          </p:cNvPicPr>
          <p:nvPr/>
        </p:nvPicPr>
        <p:blipFill>
          <a:blip r:embed="rId2"/>
          <a:stretch>
            <a:fillRect/>
          </a:stretch>
        </p:blipFill>
        <p:spPr>
          <a:xfrm>
            <a:off x="8562159" y="172490"/>
            <a:ext cx="3426249" cy="779632"/>
          </a:xfrm>
          <a:prstGeom prst="rect">
            <a:avLst/>
          </a:prstGeom>
        </p:spPr>
      </p:pic>
      <p:sp>
        <p:nvSpPr>
          <p:cNvPr id="3" name="Rectangle 1">
            <a:extLst>
              <a:ext uri="{FF2B5EF4-FFF2-40B4-BE49-F238E27FC236}">
                <a16:creationId xmlns:a16="http://schemas.microsoft.com/office/drawing/2014/main" id="{23FC798A-AE1E-411B-B157-A37D9EBB69BB}"/>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2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a:t>
            </a:r>
            <a:endParaRPr kumimoji="0" lang="de-DE" altLang="de-DE"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de-DE" altLang="de-DE" sz="12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b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
        <p:nvSpPr>
          <p:cNvPr id="6" name="Rectangle 2">
            <a:extLst>
              <a:ext uri="{FF2B5EF4-FFF2-40B4-BE49-F238E27FC236}">
                <a16:creationId xmlns:a16="http://schemas.microsoft.com/office/drawing/2014/main" id="{EC5F4287-4E4F-44CA-8A63-B9545C05E194}"/>
              </a:ext>
            </a:extLst>
          </p:cNvPr>
          <p:cNvSpPr>
            <a:spLocks noChangeArrowheads="1"/>
          </p:cNvSpPr>
          <p:nvPr/>
        </p:nvSpPr>
        <p:spPr bwMode="auto">
          <a:xfrm>
            <a:off x="0" y="0"/>
            <a:ext cx="12192000" cy="15875"/>
          </a:xfrm>
          <a:prstGeom prst="rect">
            <a:avLst/>
          </a:prstGeom>
          <a:solidFill>
            <a:srgbClr val="000000"/>
          </a:solidFill>
          <a:ln w="9525">
            <a:solidFill>
              <a:schemeClr val="tx1"/>
            </a:solidFill>
            <a:prstDash val="solid"/>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4114" name="Textfeld 4113">
            <a:extLst>
              <a:ext uri="{FF2B5EF4-FFF2-40B4-BE49-F238E27FC236}">
                <a16:creationId xmlns:a16="http://schemas.microsoft.com/office/drawing/2014/main" id="{B76BDDA0-CF03-44D6-AB54-C3816B96CAC1}"/>
              </a:ext>
            </a:extLst>
          </p:cNvPr>
          <p:cNvSpPr txBox="1"/>
          <p:nvPr/>
        </p:nvSpPr>
        <p:spPr>
          <a:xfrm>
            <a:off x="5592932" y="2792027"/>
            <a:ext cx="914400" cy="914400"/>
          </a:xfrm>
          <a:prstGeom prst="rect">
            <a:avLst/>
          </a:prstGeom>
          <a:noFill/>
        </p:spPr>
        <p:txBody>
          <a:bodyPr wrap="square" rtlCol="0">
            <a:spAutoFit/>
          </a:bodyPr>
          <a:lstStyle/>
          <a:p>
            <a:endParaRPr lang="de-DE"/>
          </a:p>
        </p:txBody>
      </p:sp>
      <p:sp>
        <p:nvSpPr>
          <p:cNvPr id="4138" name="Rectangle 216">
            <a:extLst>
              <a:ext uri="{FF2B5EF4-FFF2-40B4-BE49-F238E27FC236}">
                <a16:creationId xmlns:a16="http://schemas.microsoft.com/office/drawing/2014/main" id="{A7836A2E-A54D-43B6-8BDC-B23F1CD3E9B7}"/>
              </a:ext>
            </a:extLst>
          </p:cNvPr>
          <p:cNvSpPr>
            <a:spLocks noChangeArrowheads="1"/>
          </p:cNvSpPr>
          <p:nvPr/>
        </p:nvSpPr>
        <p:spPr bwMode="auto">
          <a:xfrm rot="9075804">
            <a:off x="152400" y="1066800"/>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1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de-DE" altLang="de-DE"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
        <p:nvSpPr>
          <p:cNvPr id="4139" name="Rectangle 218">
            <a:extLst>
              <a:ext uri="{FF2B5EF4-FFF2-40B4-BE49-F238E27FC236}">
                <a16:creationId xmlns:a16="http://schemas.microsoft.com/office/drawing/2014/main" id="{D9801974-BC2F-4724-A625-1EE65B1FBF8F}"/>
              </a:ext>
            </a:extLst>
          </p:cNvPr>
          <p:cNvSpPr>
            <a:spLocks noChangeArrowheads="1"/>
          </p:cNvSpPr>
          <p:nvPr/>
        </p:nvSpPr>
        <p:spPr bwMode="auto">
          <a:xfrm>
            <a:off x="152400" y="1066800"/>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de-DE" altLang="de-DE" sz="1800" b="0" i="0" u="none" strike="noStrike" cap="none" normalizeH="0" baseline="0">
                <a:ln>
                  <a:noFill/>
                </a:ln>
                <a:solidFill>
                  <a:schemeClr val="tx1"/>
                </a:solidFill>
                <a:effectLst/>
                <a:latin typeface="Arial" panose="020B0604020202020204" pitchFamily="34" charset="0"/>
              </a:rPr>
            </a:br>
            <a:endParaRPr kumimoji="0" lang="de-DE" altLang="de-DE"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4140" name="Rectangle 227">
            <a:extLst>
              <a:ext uri="{FF2B5EF4-FFF2-40B4-BE49-F238E27FC236}">
                <a16:creationId xmlns:a16="http://schemas.microsoft.com/office/drawing/2014/main" id="{BBFDAB2E-519D-47B9-AC10-4A1A7DED9543}"/>
              </a:ext>
            </a:extLst>
          </p:cNvPr>
          <p:cNvSpPr>
            <a:spLocks noChangeArrowheads="1"/>
          </p:cNvSpPr>
          <p:nvPr/>
        </p:nvSpPr>
        <p:spPr bwMode="auto">
          <a:xfrm>
            <a:off x="152400" y="1066800"/>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de-DE" altLang="de-DE" sz="1100" b="0" i="0" u="none" strike="noStrike" cap="none" normalizeH="0" baseline="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de-DE" altLang="de-DE" sz="1100" b="0" i="0" u="none" strike="noStrike" cap="none" normalizeH="0" baseline="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4141" name="Rectangle 228">
            <a:extLst>
              <a:ext uri="{FF2B5EF4-FFF2-40B4-BE49-F238E27FC236}">
                <a16:creationId xmlns:a16="http://schemas.microsoft.com/office/drawing/2014/main" id="{5B811449-5CF4-4428-B1C1-57C3FB90C8A1}"/>
              </a:ext>
            </a:extLst>
          </p:cNvPr>
          <p:cNvSpPr>
            <a:spLocks noChangeArrowheads="1"/>
          </p:cNvSpPr>
          <p:nvPr/>
        </p:nvSpPr>
        <p:spPr bwMode="auto">
          <a:xfrm>
            <a:off x="152400" y="3679825"/>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4142" name="Rectangle 231">
            <a:extLst>
              <a:ext uri="{FF2B5EF4-FFF2-40B4-BE49-F238E27FC236}">
                <a16:creationId xmlns:a16="http://schemas.microsoft.com/office/drawing/2014/main" id="{411AE5C2-281A-4B3F-9875-E75615058EB7}"/>
              </a:ext>
            </a:extLst>
          </p:cNvPr>
          <p:cNvSpPr>
            <a:spLocks noChangeArrowheads="1"/>
          </p:cNvSpPr>
          <p:nvPr/>
        </p:nvSpPr>
        <p:spPr bwMode="auto">
          <a:xfrm>
            <a:off x="152400" y="36798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de-DE" altLang="de-DE" sz="1800" b="0" i="0" u="none" strike="noStrike" cap="none" normalizeH="0" baseline="0">
                <a:ln>
                  <a:noFill/>
                </a:ln>
                <a:solidFill>
                  <a:schemeClr val="tx1"/>
                </a:solidFill>
                <a:effectLst/>
                <a:latin typeface="Arial" panose="020B0604020202020204" pitchFamily="34" charset="0"/>
              </a:rPr>
            </a:br>
            <a:endParaRPr kumimoji="0" lang="de-DE" altLang="de-DE"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52" name="Textfeld 51">
            <a:extLst>
              <a:ext uri="{FF2B5EF4-FFF2-40B4-BE49-F238E27FC236}">
                <a16:creationId xmlns:a16="http://schemas.microsoft.com/office/drawing/2014/main" id="{C2F6D351-AEE0-4327-9D26-059E95F21274}"/>
              </a:ext>
            </a:extLst>
          </p:cNvPr>
          <p:cNvSpPr txBox="1"/>
          <p:nvPr/>
        </p:nvSpPr>
        <p:spPr>
          <a:xfrm>
            <a:off x="1763666" y="1285032"/>
            <a:ext cx="7392424" cy="4601773"/>
          </a:xfrm>
          <a:prstGeom prst="rect">
            <a:avLst/>
          </a:prstGeom>
          <a:noFill/>
        </p:spPr>
        <p:txBody>
          <a:bodyPr wrap="square">
            <a:spAutoFit/>
          </a:bodyPr>
          <a:lstStyle/>
          <a:p>
            <a:pPr marL="342900" lvl="0" indent="-342900">
              <a:lnSpc>
                <a:spcPct val="150000"/>
              </a:lnSpc>
              <a:buFont typeface="Calibri" panose="020F0502020204030204" pitchFamily="34" charset="0"/>
              <a:buChar char="-"/>
            </a:pPr>
            <a:r>
              <a:rPr lang="de-DE" sz="1600" dirty="0">
                <a:effectLst/>
                <a:latin typeface="Arial" panose="020B0604020202020204" pitchFamily="34" charset="0"/>
                <a:ea typeface="Calibri" panose="020F0502020204030204" pitchFamily="34" charset="0"/>
                <a:cs typeface="Arial" panose="020B0604020202020204" pitchFamily="34" charset="0"/>
              </a:rPr>
              <a:t>Bei kleinem Team kann man sofort mit Kolleg*innen reden </a:t>
            </a:r>
          </a:p>
          <a:p>
            <a:pPr marL="342900" lvl="0" indent="-342900">
              <a:lnSpc>
                <a:spcPct val="150000"/>
              </a:lnSpc>
              <a:buFont typeface="Calibri" panose="020F0502020204030204" pitchFamily="34" charset="0"/>
              <a:buChar char="-"/>
            </a:pPr>
            <a:r>
              <a:rPr lang="de-DE" sz="1600" dirty="0">
                <a:effectLst/>
                <a:latin typeface="Arial" panose="020B0604020202020204" pitchFamily="34" charset="0"/>
                <a:ea typeface="Calibri" panose="020F0502020204030204" pitchFamily="34" charset="0"/>
                <a:cs typeface="Arial" panose="020B0604020202020204" pitchFamily="34" charset="0"/>
              </a:rPr>
              <a:t>Absprachen helfen, nicht alles allein machen müssen</a:t>
            </a:r>
          </a:p>
          <a:p>
            <a:pPr marL="342900" lvl="0" indent="-342900">
              <a:lnSpc>
                <a:spcPct val="150000"/>
              </a:lnSpc>
              <a:buFont typeface="Calibri" panose="020F0502020204030204" pitchFamily="34" charset="0"/>
              <a:buChar char="-"/>
            </a:pPr>
            <a:r>
              <a:rPr lang="de-DE" sz="1600" dirty="0">
                <a:effectLst/>
                <a:latin typeface="Arial" panose="020B0604020202020204" pitchFamily="34" charset="0"/>
                <a:ea typeface="Calibri" panose="020F0502020204030204" pitchFamily="34" charset="0"/>
                <a:cs typeface="Arial" panose="020B0604020202020204" pitchFamily="34" charset="0"/>
              </a:rPr>
              <a:t>Abschalten / Aufstehen / Kaffee holen / Tür- und Angelgespräche helfen </a:t>
            </a:r>
          </a:p>
          <a:p>
            <a:pPr marL="342900" lvl="0" indent="-342900">
              <a:lnSpc>
                <a:spcPct val="150000"/>
              </a:lnSpc>
              <a:buFont typeface="Calibri" panose="020F0502020204030204" pitchFamily="34" charset="0"/>
              <a:buChar char="-"/>
            </a:pPr>
            <a:r>
              <a:rPr lang="de-DE" sz="1600" dirty="0">
                <a:effectLst/>
                <a:latin typeface="Arial" panose="020B0604020202020204" pitchFamily="34" charset="0"/>
                <a:ea typeface="Calibri" panose="020F0502020204030204" pitchFamily="34" charset="0"/>
                <a:cs typeface="Arial" panose="020B0604020202020204" pitchFamily="34" charset="0"/>
              </a:rPr>
              <a:t>Bewusst machen, dass es einem selber sehr gut geht / Positive Gedanken</a:t>
            </a:r>
          </a:p>
          <a:p>
            <a:pPr marL="342900" lvl="0" indent="-342900">
              <a:lnSpc>
                <a:spcPct val="150000"/>
              </a:lnSpc>
              <a:buFont typeface="Calibri" panose="020F0502020204030204" pitchFamily="34" charset="0"/>
              <a:buChar char="-"/>
            </a:pPr>
            <a:r>
              <a:rPr lang="de-DE" sz="1600" dirty="0">
                <a:effectLst/>
                <a:latin typeface="Arial" panose="020B0604020202020204" pitchFamily="34" charset="0"/>
                <a:ea typeface="Calibri" panose="020F0502020204030204" pitchFamily="34" charset="0"/>
                <a:cs typeface="Arial" panose="020B0604020202020204" pitchFamily="34" charset="0"/>
              </a:rPr>
              <a:t>Aufgeregte Klienten am Telefon beruhigen (Sachliche Fragen stellen)</a:t>
            </a:r>
          </a:p>
          <a:p>
            <a:pPr marL="342900" lvl="0" indent="-342900">
              <a:lnSpc>
                <a:spcPct val="150000"/>
              </a:lnSpc>
              <a:buFont typeface="Calibri" panose="020F0502020204030204" pitchFamily="34" charset="0"/>
              <a:buChar char="-"/>
            </a:pPr>
            <a:r>
              <a:rPr lang="de-DE" sz="1600" dirty="0" err="1">
                <a:effectLst/>
                <a:latin typeface="Arial" panose="020B0604020202020204" pitchFamily="34" charset="0"/>
                <a:ea typeface="Calibri" panose="020F0502020204030204" pitchFamily="34" charset="0"/>
                <a:cs typeface="Arial" panose="020B0604020202020204" pitchFamily="34" charset="0"/>
              </a:rPr>
              <a:t>Home-office</a:t>
            </a:r>
            <a:r>
              <a:rPr lang="de-DE" sz="1600" dirty="0">
                <a:effectLst/>
                <a:latin typeface="Arial" panose="020B0604020202020204" pitchFamily="34" charset="0"/>
                <a:ea typeface="Calibri" panose="020F0502020204030204" pitchFamily="34" charset="0"/>
                <a:cs typeface="Arial" panose="020B0604020202020204" pitchFamily="34" charset="0"/>
              </a:rPr>
              <a:t> hilft, da es wenig Störungen gibt</a:t>
            </a:r>
          </a:p>
          <a:p>
            <a:pPr marL="342900" lvl="0" indent="-342900">
              <a:lnSpc>
                <a:spcPct val="150000"/>
              </a:lnSpc>
              <a:buFont typeface="Calibri" panose="020F0502020204030204" pitchFamily="34" charset="0"/>
              <a:buChar char="-"/>
            </a:pPr>
            <a:r>
              <a:rPr lang="de-DE" sz="1600" dirty="0">
                <a:effectLst/>
                <a:latin typeface="Arial" panose="020B0604020202020204" pitchFamily="34" charset="0"/>
                <a:ea typeface="Calibri" panose="020F0502020204030204" pitchFamily="34" charset="0"/>
                <a:cs typeface="Arial" panose="020B0604020202020204" pitchFamily="34" charset="0"/>
              </a:rPr>
              <a:t>Abgrenzen ist wichtig</a:t>
            </a:r>
          </a:p>
          <a:p>
            <a:pPr marL="342900" lvl="0" indent="-342900">
              <a:lnSpc>
                <a:spcPct val="150000"/>
              </a:lnSpc>
              <a:buFont typeface="Calibri" panose="020F0502020204030204" pitchFamily="34" charset="0"/>
              <a:buChar char="-"/>
            </a:pPr>
            <a:r>
              <a:rPr lang="de-DE" sz="1600" dirty="0">
                <a:effectLst/>
                <a:latin typeface="Arial" panose="020B0604020202020204" pitchFamily="34" charset="0"/>
                <a:ea typeface="Calibri" panose="020F0502020204030204" pitchFamily="34" charset="0"/>
                <a:cs typeface="Arial" panose="020B0604020202020204" pitchFamily="34" charset="0"/>
              </a:rPr>
              <a:t>Nach Hause-weg hilft beim Runterkommen / Ausgleich: Garten </a:t>
            </a:r>
          </a:p>
          <a:p>
            <a:pPr marL="342900" lvl="0" indent="-342900">
              <a:lnSpc>
                <a:spcPct val="150000"/>
              </a:lnSpc>
              <a:buFont typeface="Calibri" panose="020F0502020204030204" pitchFamily="34" charset="0"/>
              <a:buChar char="-"/>
            </a:pPr>
            <a:r>
              <a:rPr lang="de-DE" sz="1600" dirty="0">
                <a:effectLst/>
                <a:latin typeface="Arial" panose="020B0604020202020204" pitchFamily="34" charset="0"/>
                <a:ea typeface="Calibri" panose="020F0502020204030204" pitchFamily="34" charset="0"/>
                <a:cs typeface="Arial" panose="020B0604020202020204" pitchFamily="34" charset="0"/>
              </a:rPr>
              <a:t>Kurze Reaktionszeiten, „Telefonsprechstunde“ 1“x/Woche</a:t>
            </a:r>
          </a:p>
          <a:p>
            <a:pPr lvl="0">
              <a:lnSpc>
                <a:spcPct val="200000"/>
              </a:lnSpc>
            </a:pPr>
            <a:r>
              <a:rPr lang="de-DE" sz="1600" b="1" dirty="0">
                <a:effectLst/>
                <a:latin typeface="Arial" panose="020B0604020202020204" pitchFamily="34" charset="0"/>
                <a:ea typeface="Calibri" panose="020F0502020204030204" pitchFamily="34" charset="0"/>
                <a:cs typeface="Arial" panose="020B0604020202020204" pitchFamily="34" charset="0"/>
              </a:rPr>
              <a:t>Veränderungen: </a:t>
            </a:r>
            <a:endParaRPr lang="de-DE" sz="16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50000"/>
              </a:lnSpc>
              <a:buFont typeface="Calibri" panose="020F0502020204030204" pitchFamily="34" charset="0"/>
              <a:buChar char="-"/>
            </a:pPr>
            <a:r>
              <a:rPr lang="de-DE" sz="1600" dirty="0">
                <a:effectLst/>
                <a:latin typeface="Arial" panose="020B0604020202020204" pitchFamily="34" charset="0"/>
                <a:ea typeface="Calibri" panose="020F0502020204030204" pitchFamily="34" charset="0"/>
                <a:cs typeface="Arial" panose="020B0604020202020204" pitchFamily="34" charset="0"/>
              </a:rPr>
              <a:t>Schild an Tür</a:t>
            </a:r>
            <a:r>
              <a:rPr lang="de-DE" sz="1600" dirty="0">
                <a:effectLst/>
                <a:latin typeface="Arial" panose="020B0604020202020204" pitchFamily="34" charset="0"/>
                <a:ea typeface="Calibri" panose="020F0502020204030204" pitchFamily="34" charset="0"/>
                <a:cs typeface="Arial" panose="020B0604020202020204" pitchFamily="34" charset="0"/>
                <a:sym typeface="Segoe UI Emoji" panose="020B0502040204020203" pitchFamily="34" charset="0"/>
              </a:rPr>
              <a:t>😊</a:t>
            </a:r>
            <a:r>
              <a:rPr lang="de-DE" sz="1600" dirty="0">
                <a:effectLst/>
                <a:latin typeface="Arial" panose="020B0604020202020204" pitchFamily="34" charset="0"/>
                <a:ea typeface="Calibri" panose="020F0502020204030204" pitchFamily="34" charset="0"/>
                <a:cs typeface="Arial" panose="020B0604020202020204" pitchFamily="34" charset="0"/>
              </a:rPr>
              <a:t>: Hereinkommen OK </a:t>
            </a:r>
            <a:r>
              <a:rPr lang="de-DE" sz="1600" dirty="0">
                <a:effectLst/>
                <a:latin typeface="Arial" panose="020B0604020202020204" pitchFamily="34" charset="0"/>
                <a:ea typeface="Calibri" panose="020F0502020204030204" pitchFamily="34" charset="0"/>
                <a:cs typeface="Arial" panose="020B0604020202020204" pitchFamily="34" charset="0"/>
                <a:sym typeface="Segoe UI Emoji" panose="020B0502040204020203" pitchFamily="34" charset="0"/>
              </a:rPr>
              <a:t>☹</a:t>
            </a:r>
            <a:r>
              <a:rPr lang="de-DE" sz="1600" dirty="0">
                <a:effectLst/>
                <a:latin typeface="Arial" panose="020B0604020202020204" pitchFamily="34" charset="0"/>
                <a:ea typeface="Calibri" panose="020F0502020204030204" pitchFamily="34" charset="0"/>
                <a:cs typeface="Arial" panose="020B0604020202020204" pitchFamily="34" charset="0"/>
              </a:rPr>
              <a:t> Bitte nicht stören </a:t>
            </a:r>
          </a:p>
          <a:p>
            <a:pPr marL="342900" lvl="0" indent="-342900">
              <a:lnSpc>
                <a:spcPct val="150000"/>
              </a:lnSpc>
              <a:spcAft>
                <a:spcPts val="800"/>
              </a:spcAft>
              <a:buFont typeface="Calibri" panose="020F0502020204030204" pitchFamily="34" charset="0"/>
              <a:buChar char="-"/>
            </a:pPr>
            <a:r>
              <a:rPr lang="de-DE" sz="1600" dirty="0">
                <a:effectLst/>
                <a:latin typeface="Arial" panose="020B0604020202020204" pitchFamily="34" charset="0"/>
                <a:ea typeface="Calibri" panose="020F0502020204030204" pitchFamily="34" charset="0"/>
                <a:cs typeface="Arial" panose="020B0604020202020204" pitchFamily="34" charset="0"/>
              </a:rPr>
              <a:t>Info-Fächer der Berater*innen nicht mehr im Sekretariat</a:t>
            </a:r>
          </a:p>
        </p:txBody>
      </p:sp>
      <p:sp>
        <p:nvSpPr>
          <p:cNvPr id="42" name="Titel 5">
            <a:extLst>
              <a:ext uri="{FF2B5EF4-FFF2-40B4-BE49-F238E27FC236}">
                <a16:creationId xmlns:a16="http://schemas.microsoft.com/office/drawing/2014/main" id="{AA3C188E-8DA3-4B40-8A5E-173A52ED0982}"/>
              </a:ext>
            </a:extLst>
          </p:cNvPr>
          <p:cNvSpPr txBox="1">
            <a:spLocks/>
          </p:cNvSpPr>
          <p:nvPr/>
        </p:nvSpPr>
        <p:spPr>
          <a:xfrm>
            <a:off x="1712495" y="627903"/>
            <a:ext cx="7494766" cy="639206"/>
          </a:xfrm>
          <a:prstGeom prst="rect">
            <a:avLst/>
          </a:prstGeom>
        </p:spPr>
        <p:txBody>
          <a:bodyPr vert="horz" lIns="91440" tIns="45720" rIns="91440" bIns="45720" rtlCol="0">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spcBef>
                <a:spcPts val="1000"/>
              </a:spcBef>
              <a:buClr>
                <a:schemeClr val="accent1"/>
              </a:buClr>
              <a:buFont typeface="Wingdings 3" charset="2"/>
              <a:buChar char=""/>
            </a:pP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Mit</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Belastungen</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umgehen</a:t>
            </a:r>
            <a:r>
              <a:rPr lang="en-US" sz="2400" b="1"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a:t>
            </a:r>
            <a:r>
              <a:rPr lang="en-US" sz="2400" dirty="0" err="1">
                <a:latin typeface="Arial" panose="020B0604020202020204" pitchFamily="34" charset="0"/>
                <a:cs typeface="Arial" panose="020B0604020202020204" pitchFamily="34" charset="0"/>
              </a:rPr>
              <a:t>gesammelt</a:t>
            </a:r>
            <a:r>
              <a:rPr lang="en-US" sz="2400" dirty="0">
                <a:latin typeface="Arial" panose="020B0604020202020204" pitchFamily="34" charset="0"/>
                <a:cs typeface="Arial" panose="020B0604020202020204" pitchFamily="34" charset="0"/>
              </a:rPr>
              <a:t>)</a:t>
            </a:r>
            <a:br>
              <a:rPr lang="en-US" sz="2400" dirty="0">
                <a:latin typeface="Arial" panose="020B0604020202020204" pitchFamily="34" charset="0"/>
                <a:cs typeface="Arial" panose="020B0604020202020204" pitchFamily="34" charset="0"/>
              </a:rPr>
            </a:br>
            <a:endParaRPr lang="en-US" sz="2000" dirty="0">
              <a:solidFill>
                <a:schemeClr val="tx1"/>
              </a:solidFill>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8034985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989ABA5C-F862-4EB3-B34C-8810D4238145}"/>
              </a:ext>
            </a:extLst>
          </p:cNvPr>
          <p:cNvSpPr>
            <a:spLocks noGrp="1"/>
          </p:cNvSpPr>
          <p:nvPr>
            <p:ph idx="1"/>
          </p:nvPr>
        </p:nvSpPr>
        <p:spPr>
          <a:xfrm>
            <a:off x="1662026" y="1809750"/>
            <a:ext cx="5354127" cy="3238500"/>
          </a:xfrm>
        </p:spPr>
        <p:txBody>
          <a:bodyPr/>
          <a:lstStyle/>
          <a:p>
            <a:r>
              <a:rPr lang="de-DE" dirty="0">
                <a:latin typeface="Arial" panose="020B0604020202020204" pitchFamily="34" charset="0"/>
                <a:cs typeface="Arial" panose="020B0604020202020204" pitchFamily="34" charset="0"/>
              </a:rPr>
              <a:t>Eigene persönliche Kraftquellen nutzen, </a:t>
            </a:r>
            <a:br>
              <a:rPr lang="de-DE" dirty="0">
                <a:latin typeface="Arial" panose="020B0604020202020204" pitchFamily="34" charset="0"/>
                <a:cs typeface="Arial" panose="020B0604020202020204" pitchFamily="34" charset="0"/>
              </a:rPr>
            </a:br>
            <a:r>
              <a:rPr lang="de-DE" dirty="0">
                <a:latin typeface="Arial" panose="020B0604020202020204" pitchFamily="34" charset="0"/>
                <a:cs typeface="Arial" panose="020B0604020202020204" pitchFamily="34" charset="0"/>
              </a:rPr>
              <a:t>z. B. Spaziergänge, Sport (Power-Sport oder Yoga) Meditation, Musik, Kunst, Kochen, Kirchengang…</a:t>
            </a:r>
          </a:p>
          <a:p>
            <a:r>
              <a:rPr lang="de-DE" dirty="0">
                <a:latin typeface="Arial" panose="020B0604020202020204" pitchFamily="34" charset="0"/>
                <a:cs typeface="Arial" panose="020B0604020202020204" pitchFamily="34" charset="0"/>
              </a:rPr>
              <a:t>Supervision, wenn möglich</a:t>
            </a:r>
          </a:p>
          <a:p>
            <a:r>
              <a:rPr lang="de-DE" dirty="0">
                <a:latin typeface="Arial" panose="020B0604020202020204" pitchFamily="34" charset="0"/>
                <a:cs typeface="Arial" panose="020B0604020202020204" pitchFamily="34" charset="0"/>
              </a:rPr>
              <a:t>Entlastende Gespräche mit Kollegen*innen</a:t>
            </a:r>
          </a:p>
          <a:p>
            <a:r>
              <a:rPr lang="de-DE" dirty="0">
                <a:latin typeface="Arial" panose="020B0604020202020204" pitchFamily="34" charset="0"/>
                <a:cs typeface="Arial" panose="020B0604020202020204" pitchFamily="34" charset="0"/>
              </a:rPr>
              <a:t>Gelegentliche Teilnahme an internen Fallbesprechungen</a:t>
            </a:r>
          </a:p>
        </p:txBody>
      </p:sp>
      <p:pic>
        <p:nvPicPr>
          <p:cNvPr id="3074" name="Picture 2" descr="Meditation, Sitzen, Vipassana, Yoga">
            <a:extLst>
              <a:ext uri="{FF2B5EF4-FFF2-40B4-BE49-F238E27FC236}">
                <a16:creationId xmlns:a16="http://schemas.microsoft.com/office/drawing/2014/main" id="{DCDFEAA0-B8E9-4213-966D-A71986C244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27653" y="1809750"/>
            <a:ext cx="4191000" cy="3238500"/>
          </a:xfrm>
          <a:prstGeom prst="rect">
            <a:avLst/>
          </a:prstGeom>
          <a:noFill/>
          <a:extLst>
            <a:ext uri="{909E8E84-426E-40DD-AFC4-6F175D3DCCD1}">
              <a14:hiddenFill xmlns:a14="http://schemas.microsoft.com/office/drawing/2010/main">
                <a:solidFill>
                  <a:srgbClr val="FFFFFF"/>
                </a:solidFill>
              </a14:hiddenFill>
            </a:ext>
          </a:extLst>
        </p:spPr>
      </p:pic>
      <p:sp>
        <p:nvSpPr>
          <p:cNvPr id="16" name="Fußzeilenplatzhalter 3">
            <a:extLst>
              <a:ext uri="{FF2B5EF4-FFF2-40B4-BE49-F238E27FC236}">
                <a16:creationId xmlns:a16="http://schemas.microsoft.com/office/drawing/2014/main" id="{4D57E02D-5BD5-48DF-9121-CA5901C3BC51}"/>
              </a:ext>
            </a:extLst>
          </p:cNvPr>
          <p:cNvSpPr txBox="1">
            <a:spLocks/>
          </p:cNvSpPr>
          <p:nvPr/>
        </p:nvSpPr>
        <p:spPr>
          <a:xfrm>
            <a:off x="7313614" y="6123646"/>
            <a:ext cx="4352177" cy="365125"/>
          </a:xfrm>
          <a:prstGeom prst="rect">
            <a:avLst/>
          </a:prstGeom>
        </p:spPr>
        <p:txBody>
          <a:bodyPr vert="horz" lIns="91440" tIns="45720" rIns="91440" bIns="45720" rtlCol="0" anchor="ctr"/>
          <a:lstStyle>
            <a:defPPr>
              <a:defRPr lang="en-US"/>
            </a:defPPr>
            <a:lvl1pPr marL="0" algn="l"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de-DE" dirty="0"/>
              <a:t>LAG Geschäftsstelle Mannheim / WJT 2021/Teamassistentinnen Teil 1 und 2</a:t>
            </a:r>
            <a:endParaRPr lang="en-US" dirty="0"/>
          </a:p>
        </p:txBody>
      </p:sp>
      <p:sp>
        <p:nvSpPr>
          <p:cNvPr id="23" name="Titel 5">
            <a:extLst>
              <a:ext uri="{FF2B5EF4-FFF2-40B4-BE49-F238E27FC236}">
                <a16:creationId xmlns:a16="http://schemas.microsoft.com/office/drawing/2014/main" id="{C49E4C49-9EF1-4998-94E8-987CE7672F56}"/>
              </a:ext>
            </a:extLst>
          </p:cNvPr>
          <p:cNvSpPr>
            <a:spLocks noGrp="1"/>
          </p:cNvSpPr>
          <p:nvPr>
            <p:ph type="title"/>
          </p:nvPr>
        </p:nvSpPr>
        <p:spPr>
          <a:xfrm>
            <a:off x="1662026" y="787782"/>
            <a:ext cx="9831088" cy="880447"/>
          </a:xfrm>
          <a:prstGeom prst="rect">
            <a:avLst/>
          </a:prstGeom>
        </p:spPr>
        <p:txBody>
          <a:bodyPr vert="horz" lIns="91440" tIns="45720" rIns="91440" bIns="45720" rtlCol="0">
            <a:noAutofit/>
          </a:bodyPr>
          <a:lstStyle/>
          <a:p>
            <a:pPr>
              <a:spcBef>
                <a:spcPts val="1000"/>
              </a:spcBef>
              <a:buClr>
                <a:schemeClr val="accent1"/>
              </a:buClr>
              <a:buFont typeface="Wingdings 3" charset="2"/>
              <a:buChar char=""/>
            </a:pPr>
            <a:r>
              <a:rPr lang="en-US" sz="2000" b="1" dirty="0">
                <a:latin typeface="Arial" panose="020B0604020202020204" pitchFamily="34" charset="0"/>
                <a:cs typeface="Arial" panose="020B0604020202020204" pitchFamily="34" charset="0"/>
              </a:rPr>
              <a:t> </a:t>
            </a:r>
            <a:r>
              <a:rPr lang="en-US" sz="2400" b="1" dirty="0">
                <a:latin typeface="Arial" panose="020B0604020202020204" pitchFamily="34" charset="0"/>
                <a:cs typeface="Arial" panose="020B0604020202020204" pitchFamily="34" charset="0"/>
              </a:rPr>
              <a:t>Was </a:t>
            </a:r>
            <a:r>
              <a:rPr lang="en-US" sz="2400" b="1" dirty="0" err="1">
                <a:latin typeface="Arial" panose="020B0604020202020204" pitchFamily="34" charset="0"/>
                <a:cs typeface="Arial" panose="020B0604020202020204" pitchFamily="34" charset="0"/>
              </a:rPr>
              <a:t>hilft</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mit</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Belastungen</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umzugehen</a:t>
            </a:r>
            <a:r>
              <a:rPr lang="en-US" sz="2400" b="1" dirty="0">
                <a:latin typeface="Arial" panose="020B0604020202020204" pitchFamily="34" charset="0"/>
                <a:cs typeface="Arial" panose="020B0604020202020204" pitchFamily="34" charset="0"/>
              </a:rPr>
              <a:t>?</a:t>
            </a:r>
            <a:br>
              <a:rPr lang="en-US" sz="2400" b="1" dirty="0">
                <a:latin typeface="Arial" panose="020B0604020202020204" pitchFamily="34" charset="0"/>
                <a:cs typeface="Arial" panose="020B0604020202020204" pitchFamily="34" charset="0"/>
              </a:rPr>
            </a:br>
            <a:br>
              <a:rPr lang="en-US" sz="2400" b="1" dirty="0">
                <a:latin typeface="Arial" panose="020B0604020202020204" pitchFamily="34" charset="0"/>
                <a:cs typeface="Arial" panose="020B0604020202020204" pitchFamily="34" charset="0"/>
              </a:rPr>
            </a:br>
            <a:endParaRPr lang="en-US" sz="2400" dirty="0">
              <a:latin typeface="Arial" panose="020B0604020202020204" pitchFamily="34" charset="0"/>
              <a:cs typeface="Arial" panose="020B0604020202020204" pitchFamily="34" charset="0"/>
            </a:endParaRPr>
          </a:p>
        </p:txBody>
      </p:sp>
      <p:pic>
        <p:nvPicPr>
          <p:cNvPr id="2" name="Grafik 1">
            <a:extLst>
              <a:ext uri="{FF2B5EF4-FFF2-40B4-BE49-F238E27FC236}">
                <a16:creationId xmlns:a16="http://schemas.microsoft.com/office/drawing/2014/main" id="{FAB7541B-B6B6-460D-9A9D-C707571B3600}"/>
              </a:ext>
            </a:extLst>
          </p:cNvPr>
          <p:cNvPicPr>
            <a:picLocks noChangeAspect="1"/>
          </p:cNvPicPr>
          <p:nvPr/>
        </p:nvPicPr>
        <p:blipFill>
          <a:blip r:embed="rId3"/>
          <a:stretch>
            <a:fillRect/>
          </a:stretch>
        </p:blipFill>
        <p:spPr>
          <a:xfrm>
            <a:off x="8645159" y="238326"/>
            <a:ext cx="3426249" cy="652329"/>
          </a:xfrm>
          <a:prstGeom prst="rect">
            <a:avLst/>
          </a:prstGeom>
        </p:spPr>
      </p:pic>
    </p:spTree>
    <p:extLst>
      <p:ext uri="{BB962C8B-B14F-4D97-AF65-F5344CB8AC3E}">
        <p14:creationId xmlns:p14="http://schemas.microsoft.com/office/powerpoint/2010/main" val="14796899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71" name="Group 70">
            <a:extLst>
              <a:ext uri="{FF2B5EF4-FFF2-40B4-BE49-F238E27FC236}">
                <a16:creationId xmlns:a16="http://schemas.microsoft.com/office/drawing/2014/main" id="{7398C59F-5A18-487B-91D6-B955AACF2E5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72" name="Freeform 11">
              <a:extLst>
                <a:ext uri="{FF2B5EF4-FFF2-40B4-BE49-F238E27FC236}">
                  <a16:creationId xmlns:a16="http://schemas.microsoft.com/office/drawing/2014/main" id="{0557FAFE-C7C3-47EC-A4F5-9B21663192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73" name="Freeform 12">
              <a:extLst>
                <a:ext uri="{FF2B5EF4-FFF2-40B4-BE49-F238E27FC236}">
                  <a16:creationId xmlns:a16="http://schemas.microsoft.com/office/drawing/2014/main" id="{95BC28FB-3882-4674-9D79-EA58BEB7CE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74" name="Freeform 13">
              <a:extLst>
                <a:ext uri="{FF2B5EF4-FFF2-40B4-BE49-F238E27FC236}">
                  <a16:creationId xmlns:a16="http://schemas.microsoft.com/office/drawing/2014/main" id="{9C6EC892-83F9-402F-8552-0AD7C0556E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75" name="Freeform 14">
              <a:extLst>
                <a:ext uri="{FF2B5EF4-FFF2-40B4-BE49-F238E27FC236}">
                  <a16:creationId xmlns:a16="http://schemas.microsoft.com/office/drawing/2014/main" id="{18387766-037C-4EF0-8471-D19CBF2A4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76" name="Freeform 15">
              <a:extLst>
                <a:ext uri="{FF2B5EF4-FFF2-40B4-BE49-F238E27FC236}">
                  <a16:creationId xmlns:a16="http://schemas.microsoft.com/office/drawing/2014/main" id="{1E364F38-6F3A-476A-93E6-962EA817C4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77" name="Freeform 16">
              <a:extLst>
                <a:ext uri="{FF2B5EF4-FFF2-40B4-BE49-F238E27FC236}">
                  <a16:creationId xmlns:a16="http://schemas.microsoft.com/office/drawing/2014/main" id="{35C335A4-1E67-4293-8BE2-DFB085D4FB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78" name="Freeform 17">
              <a:extLst>
                <a:ext uri="{FF2B5EF4-FFF2-40B4-BE49-F238E27FC236}">
                  <a16:creationId xmlns:a16="http://schemas.microsoft.com/office/drawing/2014/main" id="{9A8A0F10-2C98-4297-9F92-5D95533927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79" name="Freeform 18">
              <a:extLst>
                <a:ext uri="{FF2B5EF4-FFF2-40B4-BE49-F238E27FC236}">
                  <a16:creationId xmlns:a16="http://schemas.microsoft.com/office/drawing/2014/main" id="{C3B112A3-006E-4008-A778-DB5F6A09D5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80" name="Freeform 19">
              <a:extLst>
                <a:ext uri="{FF2B5EF4-FFF2-40B4-BE49-F238E27FC236}">
                  <a16:creationId xmlns:a16="http://schemas.microsoft.com/office/drawing/2014/main" id="{E5E62767-5C25-4C49-9568-432433A3C5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81" name="Freeform 20">
              <a:extLst>
                <a:ext uri="{FF2B5EF4-FFF2-40B4-BE49-F238E27FC236}">
                  <a16:creationId xmlns:a16="http://schemas.microsoft.com/office/drawing/2014/main" id="{598EC006-77B1-42BA-B815-66CCB9B170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82" name="Freeform 21">
              <a:extLst>
                <a:ext uri="{FF2B5EF4-FFF2-40B4-BE49-F238E27FC236}">
                  <a16:creationId xmlns:a16="http://schemas.microsoft.com/office/drawing/2014/main" id="{A144ED09-DA06-491D-95A8-AB3DED4329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83" name="Freeform 22">
              <a:extLst>
                <a:ext uri="{FF2B5EF4-FFF2-40B4-BE49-F238E27FC236}">
                  <a16:creationId xmlns:a16="http://schemas.microsoft.com/office/drawing/2014/main" id="{1CB00BD2-11CD-4A38-8F38-02B0D1105E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85" name="Group 84">
            <a:extLst>
              <a:ext uri="{FF2B5EF4-FFF2-40B4-BE49-F238E27FC236}">
                <a16:creationId xmlns:a16="http://schemas.microsoft.com/office/drawing/2014/main" id="{520234FB-542E-4550-9C2F-1B56FD41A1C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86" name="Freeform 27">
              <a:extLst>
                <a:ext uri="{FF2B5EF4-FFF2-40B4-BE49-F238E27FC236}">
                  <a16:creationId xmlns:a16="http://schemas.microsoft.com/office/drawing/2014/main" id="{41FCE1F3-DEB3-47CD-90FF-7DABB4AF45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87" name="Freeform 28">
              <a:extLst>
                <a:ext uri="{FF2B5EF4-FFF2-40B4-BE49-F238E27FC236}">
                  <a16:creationId xmlns:a16="http://schemas.microsoft.com/office/drawing/2014/main" id="{5708E488-C19B-452C-B197-6F1C34F6E7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88" name="Freeform 29">
              <a:extLst>
                <a:ext uri="{FF2B5EF4-FFF2-40B4-BE49-F238E27FC236}">
                  <a16:creationId xmlns:a16="http://schemas.microsoft.com/office/drawing/2014/main" id="{89D3FD25-890E-4981-A71D-EE796873D7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89" name="Freeform 30">
              <a:extLst>
                <a:ext uri="{FF2B5EF4-FFF2-40B4-BE49-F238E27FC236}">
                  <a16:creationId xmlns:a16="http://schemas.microsoft.com/office/drawing/2014/main" id="{51B5414C-556A-47CB-8EE2-974A85A7A4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90" name="Freeform 31">
              <a:extLst>
                <a:ext uri="{FF2B5EF4-FFF2-40B4-BE49-F238E27FC236}">
                  <a16:creationId xmlns:a16="http://schemas.microsoft.com/office/drawing/2014/main" id="{1C02B20C-2B27-4B75-8AEE-A5D2E2674B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91" name="Freeform 32">
              <a:extLst>
                <a:ext uri="{FF2B5EF4-FFF2-40B4-BE49-F238E27FC236}">
                  <a16:creationId xmlns:a16="http://schemas.microsoft.com/office/drawing/2014/main" id="{54427714-F9AA-4F93-BD1D-400F1EA93F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92" name="Freeform 33">
              <a:extLst>
                <a:ext uri="{FF2B5EF4-FFF2-40B4-BE49-F238E27FC236}">
                  <a16:creationId xmlns:a16="http://schemas.microsoft.com/office/drawing/2014/main" id="{28A77D6A-9E81-497F-ABCC-2695BB5ADD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93" name="Freeform 34">
              <a:extLst>
                <a:ext uri="{FF2B5EF4-FFF2-40B4-BE49-F238E27FC236}">
                  <a16:creationId xmlns:a16="http://schemas.microsoft.com/office/drawing/2014/main" id="{2A1533BA-1478-4F7C-8E24-3F3E905050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94" name="Freeform 35">
              <a:extLst>
                <a:ext uri="{FF2B5EF4-FFF2-40B4-BE49-F238E27FC236}">
                  <a16:creationId xmlns:a16="http://schemas.microsoft.com/office/drawing/2014/main" id="{39686201-E633-40FD-A80A-1E28AD52E3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95" name="Freeform 36">
              <a:extLst>
                <a:ext uri="{FF2B5EF4-FFF2-40B4-BE49-F238E27FC236}">
                  <a16:creationId xmlns:a16="http://schemas.microsoft.com/office/drawing/2014/main" id="{76A215C2-F590-4938-810B-F8A79366C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96" name="Freeform 37">
              <a:extLst>
                <a:ext uri="{FF2B5EF4-FFF2-40B4-BE49-F238E27FC236}">
                  <a16:creationId xmlns:a16="http://schemas.microsoft.com/office/drawing/2014/main" id="{85F418E7-330D-4002-8EC8-33C1A897FF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97" name="Freeform 38">
              <a:extLst>
                <a:ext uri="{FF2B5EF4-FFF2-40B4-BE49-F238E27FC236}">
                  <a16:creationId xmlns:a16="http://schemas.microsoft.com/office/drawing/2014/main" id="{8FFE669A-54C9-4436-9566-C5A90F16DB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99" name="Rectangle 98">
            <a:extLst>
              <a:ext uri="{FF2B5EF4-FFF2-40B4-BE49-F238E27FC236}">
                <a16:creationId xmlns:a16="http://schemas.microsoft.com/office/drawing/2014/main" id="{DE91395A-2D18-4AF6-A0AC-AAA7189FE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01" name="Freeform 11">
            <a:extLst>
              <a:ext uri="{FF2B5EF4-FFF2-40B4-BE49-F238E27FC236}">
                <a16:creationId xmlns:a16="http://schemas.microsoft.com/office/drawing/2014/main" id="{A57352BE-A213-4040-BE8E-D4A925AD9D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Rechteck 3">
            <a:extLst>
              <a:ext uri="{FF2B5EF4-FFF2-40B4-BE49-F238E27FC236}">
                <a16:creationId xmlns:a16="http://schemas.microsoft.com/office/drawing/2014/main" id="{4A152EDD-1ED1-4B1D-841B-B07A134E2B48}"/>
              </a:ext>
            </a:extLst>
          </p:cNvPr>
          <p:cNvSpPr/>
          <p:nvPr/>
        </p:nvSpPr>
        <p:spPr>
          <a:xfrm>
            <a:off x="1809372" y="787782"/>
            <a:ext cx="3038673" cy="859743"/>
          </a:xfrm>
          <a:prstGeom prst="rect">
            <a:avLst/>
          </a:prstGeom>
        </p:spPr>
        <p:txBody>
          <a:bodyPr vert="horz" lIns="91440" tIns="45720" rIns="91440" bIns="45720" rtlCol="0">
            <a:noAutofit/>
          </a:bodyPr>
          <a:lstStyle/>
          <a:p>
            <a:pPr>
              <a:spcBef>
                <a:spcPts val="1000"/>
              </a:spcBef>
              <a:buClr>
                <a:schemeClr val="accent1"/>
              </a:buClr>
            </a:pPr>
            <a:endParaRPr lang="en-US" sz="2400" dirty="0">
              <a:latin typeface="Arial" panose="020B0604020202020204" pitchFamily="34" charset="0"/>
              <a:cs typeface="Arial" panose="020B0604020202020204" pitchFamily="34" charset="0"/>
            </a:endParaRPr>
          </a:p>
        </p:txBody>
      </p:sp>
      <p:sp>
        <p:nvSpPr>
          <p:cNvPr id="36" name="Fußzeilenplatzhalter 3">
            <a:extLst>
              <a:ext uri="{FF2B5EF4-FFF2-40B4-BE49-F238E27FC236}">
                <a16:creationId xmlns:a16="http://schemas.microsoft.com/office/drawing/2014/main" id="{387F9755-BFF6-4710-9A3C-C24E026FE14E}"/>
              </a:ext>
            </a:extLst>
          </p:cNvPr>
          <p:cNvSpPr>
            <a:spLocks noGrp="1"/>
          </p:cNvSpPr>
          <p:nvPr>
            <p:ph type="ftr" sz="quarter" idx="11"/>
          </p:nvPr>
        </p:nvSpPr>
        <p:spPr>
          <a:xfrm>
            <a:off x="8124384" y="6320385"/>
            <a:ext cx="3966965" cy="365125"/>
          </a:xfrm>
        </p:spPr>
        <p:txBody>
          <a:bodyPr/>
          <a:lstStyle/>
          <a:p>
            <a:r>
              <a:rPr lang="de-DE" dirty="0"/>
              <a:t>LAG Geschäftsstelle BW / WJT 2021/Teamassistentinnen Teil 1 und 2</a:t>
            </a:r>
            <a:endParaRPr lang="en-US" dirty="0"/>
          </a:p>
        </p:txBody>
      </p:sp>
      <p:pic>
        <p:nvPicPr>
          <p:cNvPr id="2" name="Grafik 1">
            <a:extLst>
              <a:ext uri="{FF2B5EF4-FFF2-40B4-BE49-F238E27FC236}">
                <a16:creationId xmlns:a16="http://schemas.microsoft.com/office/drawing/2014/main" id="{FB07B5C0-F8D6-4BD2-8A44-44FA0821EFCF}"/>
              </a:ext>
            </a:extLst>
          </p:cNvPr>
          <p:cNvPicPr>
            <a:picLocks noChangeAspect="1"/>
          </p:cNvPicPr>
          <p:nvPr/>
        </p:nvPicPr>
        <p:blipFill>
          <a:blip r:embed="rId2"/>
          <a:stretch>
            <a:fillRect/>
          </a:stretch>
        </p:blipFill>
        <p:spPr>
          <a:xfrm>
            <a:off x="8562159" y="172490"/>
            <a:ext cx="3426249" cy="779632"/>
          </a:xfrm>
          <a:prstGeom prst="rect">
            <a:avLst/>
          </a:prstGeom>
        </p:spPr>
      </p:pic>
      <p:sp>
        <p:nvSpPr>
          <p:cNvPr id="3" name="Rectangle 1">
            <a:extLst>
              <a:ext uri="{FF2B5EF4-FFF2-40B4-BE49-F238E27FC236}">
                <a16:creationId xmlns:a16="http://schemas.microsoft.com/office/drawing/2014/main" id="{23FC798A-AE1E-411B-B157-A37D9EBB69BB}"/>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2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a:t>
            </a:r>
            <a:endParaRPr kumimoji="0" lang="de-DE" altLang="de-DE"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de-DE" altLang="de-DE" sz="12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b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
        <p:nvSpPr>
          <p:cNvPr id="6" name="Rectangle 2">
            <a:extLst>
              <a:ext uri="{FF2B5EF4-FFF2-40B4-BE49-F238E27FC236}">
                <a16:creationId xmlns:a16="http://schemas.microsoft.com/office/drawing/2014/main" id="{EC5F4287-4E4F-44CA-8A63-B9545C05E194}"/>
              </a:ext>
            </a:extLst>
          </p:cNvPr>
          <p:cNvSpPr>
            <a:spLocks noChangeArrowheads="1"/>
          </p:cNvSpPr>
          <p:nvPr/>
        </p:nvSpPr>
        <p:spPr bwMode="auto">
          <a:xfrm>
            <a:off x="0" y="0"/>
            <a:ext cx="12192000" cy="15875"/>
          </a:xfrm>
          <a:prstGeom prst="rect">
            <a:avLst/>
          </a:prstGeom>
          <a:solidFill>
            <a:srgbClr val="000000"/>
          </a:solidFill>
          <a:ln w="9525">
            <a:solidFill>
              <a:schemeClr val="tx1"/>
            </a:solidFill>
            <a:prstDash val="solid"/>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4114" name="Textfeld 4113">
            <a:extLst>
              <a:ext uri="{FF2B5EF4-FFF2-40B4-BE49-F238E27FC236}">
                <a16:creationId xmlns:a16="http://schemas.microsoft.com/office/drawing/2014/main" id="{B76BDDA0-CF03-44D6-AB54-C3816B96CAC1}"/>
              </a:ext>
            </a:extLst>
          </p:cNvPr>
          <p:cNvSpPr txBox="1"/>
          <p:nvPr/>
        </p:nvSpPr>
        <p:spPr>
          <a:xfrm>
            <a:off x="5592932" y="2792027"/>
            <a:ext cx="914400" cy="914400"/>
          </a:xfrm>
          <a:prstGeom prst="rect">
            <a:avLst/>
          </a:prstGeom>
          <a:noFill/>
        </p:spPr>
        <p:txBody>
          <a:bodyPr wrap="square" rtlCol="0">
            <a:spAutoFit/>
          </a:bodyPr>
          <a:lstStyle/>
          <a:p>
            <a:endParaRPr lang="de-DE"/>
          </a:p>
        </p:txBody>
      </p:sp>
      <p:sp>
        <p:nvSpPr>
          <p:cNvPr id="4138" name="Rectangle 216">
            <a:extLst>
              <a:ext uri="{FF2B5EF4-FFF2-40B4-BE49-F238E27FC236}">
                <a16:creationId xmlns:a16="http://schemas.microsoft.com/office/drawing/2014/main" id="{A7836A2E-A54D-43B6-8BDC-B23F1CD3E9B7}"/>
              </a:ext>
            </a:extLst>
          </p:cNvPr>
          <p:cNvSpPr>
            <a:spLocks noChangeArrowheads="1"/>
          </p:cNvSpPr>
          <p:nvPr/>
        </p:nvSpPr>
        <p:spPr bwMode="auto">
          <a:xfrm rot="9075804">
            <a:off x="152400" y="1066800"/>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1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de-DE" altLang="de-DE"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
        <p:nvSpPr>
          <p:cNvPr id="4139" name="Rectangle 218">
            <a:extLst>
              <a:ext uri="{FF2B5EF4-FFF2-40B4-BE49-F238E27FC236}">
                <a16:creationId xmlns:a16="http://schemas.microsoft.com/office/drawing/2014/main" id="{D9801974-BC2F-4724-A625-1EE65B1FBF8F}"/>
              </a:ext>
            </a:extLst>
          </p:cNvPr>
          <p:cNvSpPr>
            <a:spLocks noChangeArrowheads="1"/>
          </p:cNvSpPr>
          <p:nvPr/>
        </p:nvSpPr>
        <p:spPr bwMode="auto">
          <a:xfrm>
            <a:off x="152400" y="1066800"/>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de-DE" altLang="de-DE" sz="1800" b="0" i="0" u="none" strike="noStrike" cap="none" normalizeH="0" baseline="0">
                <a:ln>
                  <a:noFill/>
                </a:ln>
                <a:solidFill>
                  <a:schemeClr val="tx1"/>
                </a:solidFill>
                <a:effectLst/>
                <a:latin typeface="Arial" panose="020B0604020202020204" pitchFamily="34" charset="0"/>
              </a:rPr>
            </a:br>
            <a:endParaRPr kumimoji="0" lang="de-DE" altLang="de-DE"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4140" name="Rectangle 227">
            <a:extLst>
              <a:ext uri="{FF2B5EF4-FFF2-40B4-BE49-F238E27FC236}">
                <a16:creationId xmlns:a16="http://schemas.microsoft.com/office/drawing/2014/main" id="{BBFDAB2E-519D-47B9-AC10-4A1A7DED9543}"/>
              </a:ext>
            </a:extLst>
          </p:cNvPr>
          <p:cNvSpPr>
            <a:spLocks noChangeArrowheads="1"/>
          </p:cNvSpPr>
          <p:nvPr/>
        </p:nvSpPr>
        <p:spPr bwMode="auto">
          <a:xfrm>
            <a:off x="152400" y="1066800"/>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de-DE" altLang="de-DE" sz="1100" b="0" i="0" u="none" strike="noStrike" cap="none" normalizeH="0" baseline="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de-DE" altLang="de-DE" sz="1100" b="0" i="0" u="none" strike="noStrike" cap="none" normalizeH="0" baseline="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4141" name="Rectangle 228">
            <a:extLst>
              <a:ext uri="{FF2B5EF4-FFF2-40B4-BE49-F238E27FC236}">
                <a16:creationId xmlns:a16="http://schemas.microsoft.com/office/drawing/2014/main" id="{5B811449-5CF4-4428-B1C1-57C3FB90C8A1}"/>
              </a:ext>
            </a:extLst>
          </p:cNvPr>
          <p:cNvSpPr>
            <a:spLocks noChangeArrowheads="1"/>
          </p:cNvSpPr>
          <p:nvPr/>
        </p:nvSpPr>
        <p:spPr bwMode="auto">
          <a:xfrm>
            <a:off x="152400" y="3679825"/>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4142" name="Rectangle 231">
            <a:extLst>
              <a:ext uri="{FF2B5EF4-FFF2-40B4-BE49-F238E27FC236}">
                <a16:creationId xmlns:a16="http://schemas.microsoft.com/office/drawing/2014/main" id="{411AE5C2-281A-4B3F-9875-E75615058EB7}"/>
              </a:ext>
            </a:extLst>
          </p:cNvPr>
          <p:cNvSpPr>
            <a:spLocks noChangeArrowheads="1"/>
          </p:cNvSpPr>
          <p:nvPr/>
        </p:nvSpPr>
        <p:spPr bwMode="auto">
          <a:xfrm>
            <a:off x="152400" y="36798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de-DE" altLang="de-DE" sz="1800" b="0" i="0" u="none" strike="noStrike" cap="none" normalizeH="0" baseline="0">
                <a:ln>
                  <a:noFill/>
                </a:ln>
                <a:solidFill>
                  <a:schemeClr val="tx1"/>
                </a:solidFill>
                <a:effectLst/>
                <a:latin typeface="Arial" panose="020B0604020202020204" pitchFamily="34" charset="0"/>
              </a:rPr>
            </a:br>
            <a:endParaRPr kumimoji="0" lang="de-DE" altLang="de-DE"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52" name="Textfeld 51">
            <a:extLst>
              <a:ext uri="{FF2B5EF4-FFF2-40B4-BE49-F238E27FC236}">
                <a16:creationId xmlns:a16="http://schemas.microsoft.com/office/drawing/2014/main" id="{C2F6D351-AEE0-4327-9D26-059E95F21274}"/>
              </a:ext>
            </a:extLst>
          </p:cNvPr>
          <p:cNvSpPr txBox="1"/>
          <p:nvPr/>
        </p:nvSpPr>
        <p:spPr>
          <a:xfrm>
            <a:off x="1845267" y="749045"/>
            <a:ext cx="8537361" cy="3209276"/>
          </a:xfrm>
          <a:prstGeom prst="rect">
            <a:avLst/>
          </a:prstGeom>
          <a:noFill/>
        </p:spPr>
        <p:txBody>
          <a:bodyPr wrap="square">
            <a:spAutoFit/>
          </a:bodyPr>
          <a:lstStyle/>
          <a:p>
            <a:pPr>
              <a:lnSpc>
                <a:spcPct val="150000"/>
              </a:lnSpc>
              <a:spcAft>
                <a:spcPts val="800"/>
              </a:spcAft>
            </a:pPr>
            <a:r>
              <a:rPr lang="de-DE" sz="2000"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de-DE" sz="2400" b="1" dirty="0">
                <a:latin typeface="Arial" panose="020B0604020202020204" pitchFamily="34" charset="0"/>
                <a:cs typeface="Arial" panose="020B0604020202020204" pitchFamily="34" charset="0"/>
              </a:rPr>
              <a:t>Selbstfürsorge   </a:t>
            </a:r>
            <a:r>
              <a:rPr lang="de-DE" b="1" dirty="0">
                <a:effectLst/>
                <a:latin typeface="Arial" panose="020B0604020202020204" pitchFamily="34" charset="0"/>
                <a:ea typeface="Calibri" panose="020F0502020204030204" pitchFamily="34" charset="0"/>
                <a:cs typeface="Arial" panose="020B0604020202020204" pitchFamily="34" charset="0"/>
              </a:rPr>
              <a:t>-  Umsetzen – TUN !!!        </a:t>
            </a:r>
          </a:p>
          <a:p>
            <a:pPr lvl="0">
              <a:lnSpc>
                <a:spcPct val="107000"/>
              </a:lnSpc>
            </a:pPr>
            <a:endParaRPr lang="de-DE" b="1" dirty="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pPr>
            <a:r>
              <a:rPr lang="de-DE" b="1" dirty="0">
                <a:effectLst/>
                <a:latin typeface="Calibri" panose="020F0502020204030204" pitchFamily="34" charset="0"/>
                <a:ea typeface="Calibri" panose="020F0502020204030204" pitchFamily="34" charset="0"/>
                <a:cs typeface="Times New Roman" panose="02020603050405020304" pitchFamily="18" charset="0"/>
              </a:rPr>
              <a:t>	</a:t>
            </a:r>
            <a:endParaRPr lang="de-DE" sz="1600" b="1" dirty="0">
              <a:effectLst/>
              <a:latin typeface="Arial" panose="020B0604020202020204" pitchFamily="34" charset="0"/>
              <a:ea typeface="Calibri" panose="020F0502020204030204" pitchFamily="34" charset="0"/>
              <a:cs typeface="Arial" panose="020B0604020202020204" pitchFamily="34" charset="0"/>
            </a:endParaRPr>
          </a:p>
          <a:p>
            <a:pPr lvl="0">
              <a:lnSpc>
                <a:spcPct val="107000"/>
              </a:lnSpc>
            </a:pPr>
            <a:r>
              <a:rPr lang="de-DE" sz="1600" b="1" dirty="0">
                <a:latin typeface="Arial" panose="020B0604020202020204" pitchFamily="34" charset="0"/>
                <a:ea typeface="Calibri" panose="020F0502020204030204" pitchFamily="34" charset="0"/>
                <a:cs typeface="Arial" panose="020B0604020202020204" pitchFamily="34" charset="0"/>
              </a:rPr>
              <a:t>	</a:t>
            </a:r>
            <a:r>
              <a:rPr lang="de-DE" dirty="0">
                <a:effectLst/>
                <a:latin typeface="Arial" panose="020B0604020202020204" pitchFamily="34" charset="0"/>
                <a:ea typeface="Calibri" panose="020F0502020204030204" pitchFamily="34" charset="0"/>
                <a:cs typeface="Arial" panose="020B0604020202020204" pitchFamily="34" charset="0"/>
              </a:rPr>
              <a:t>Übung: 		 1. Schritt </a:t>
            </a:r>
          </a:p>
          <a:p>
            <a:pPr lvl="0">
              <a:lnSpc>
                <a:spcPct val="107000"/>
              </a:lnSpc>
            </a:pPr>
            <a:endParaRPr lang="de-DE" dirty="0">
              <a:effectLst/>
              <a:latin typeface="Arial" panose="020B0604020202020204" pitchFamily="34" charset="0"/>
              <a:ea typeface="Calibri" panose="020F0502020204030204" pitchFamily="34" charset="0"/>
              <a:cs typeface="Arial" panose="020B0604020202020204" pitchFamily="34" charset="0"/>
            </a:endParaRPr>
          </a:p>
          <a:p>
            <a:pPr marL="259080">
              <a:lnSpc>
                <a:spcPct val="107000"/>
              </a:lnSpc>
            </a:pPr>
            <a:r>
              <a:rPr lang="de-DE" dirty="0">
                <a:effectLst/>
                <a:latin typeface="Arial" panose="020B0604020202020204" pitchFamily="34" charset="0"/>
                <a:ea typeface="Calibri" panose="020F0502020204030204" pitchFamily="34" charset="0"/>
                <a:cs typeface="Arial" panose="020B0604020202020204" pitchFamily="34" charset="0"/>
              </a:rPr>
              <a:t>   Übung: 		Äpfel pflücken  </a:t>
            </a:r>
          </a:p>
          <a:p>
            <a:pPr marL="259080">
              <a:lnSpc>
                <a:spcPct val="107000"/>
              </a:lnSpc>
            </a:pPr>
            <a:endParaRPr lang="de-DE" dirty="0">
              <a:effectLst/>
              <a:latin typeface="Arial" panose="020B0604020202020204" pitchFamily="34" charset="0"/>
              <a:ea typeface="Calibri" panose="020F0502020204030204" pitchFamily="34" charset="0"/>
              <a:cs typeface="Arial" panose="020B0604020202020204" pitchFamily="34" charset="0"/>
            </a:endParaRPr>
          </a:p>
          <a:p>
            <a:pPr marL="259080">
              <a:lnSpc>
                <a:spcPct val="107000"/>
              </a:lnSpc>
              <a:spcAft>
                <a:spcPts val="800"/>
              </a:spcAft>
            </a:pPr>
            <a:r>
              <a:rPr lang="de-DE" dirty="0">
                <a:effectLst/>
                <a:latin typeface="Arial" panose="020B0604020202020204" pitchFamily="34" charset="0"/>
                <a:ea typeface="Calibri" panose="020F0502020204030204" pitchFamily="34" charset="0"/>
                <a:cs typeface="Arial" panose="020B0604020202020204" pitchFamily="34" charset="0"/>
              </a:rPr>
              <a:t>   Atemübung:	 4 ein /8 aus </a:t>
            </a:r>
          </a:p>
          <a:p>
            <a:pPr marL="259080">
              <a:lnSpc>
                <a:spcPct val="107000"/>
              </a:lnSpc>
              <a:spcAft>
                <a:spcPts val="800"/>
              </a:spcAft>
            </a:pP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2" name="Grafik 41">
            <a:extLst>
              <a:ext uri="{FF2B5EF4-FFF2-40B4-BE49-F238E27FC236}">
                <a16:creationId xmlns:a16="http://schemas.microsoft.com/office/drawing/2014/main" id="{3C668944-F511-4102-BBA1-7AC6899E31A3}"/>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7378873" y="2370505"/>
            <a:ext cx="1806926" cy="1202735"/>
          </a:xfrm>
          <a:prstGeom prst="rect">
            <a:avLst/>
          </a:prstGeom>
        </p:spPr>
      </p:pic>
      <p:pic>
        <p:nvPicPr>
          <p:cNvPr id="7" name="Grafik 6">
            <a:extLst>
              <a:ext uri="{FF2B5EF4-FFF2-40B4-BE49-F238E27FC236}">
                <a16:creationId xmlns:a16="http://schemas.microsoft.com/office/drawing/2014/main" id="{5EF4783F-8C0B-44C7-A387-E93E74F62531}"/>
              </a:ext>
            </a:extLst>
          </p:cNvPr>
          <p:cNvPicPr>
            <a:picLocks noChangeAspect="1"/>
          </p:cNvPicPr>
          <p:nvPr/>
        </p:nvPicPr>
        <p:blipFill>
          <a:blip r:embed="rId5">
            <a:extLst>
              <a:ext uri="{96DAC541-7B7A-43D3-8B79-37D633B846F1}">
                <asvg:svgBlip xmlns:asvg="http://schemas.microsoft.com/office/drawing/2016/SVG/main" r:embed="rId6"/>
              </a:ext>
              <a:ext uri="{837473B0-CC2E-450A-ABE3-18F120FF3D39}">
                <a1611:picAttrSrcUrl xmlns:a1611="http://schemas.microsoft.com/office/drawing/2016/11/main" r:id="rId7"/>
              </a:ext>
            </a:extLst>
          </a:blip>
          <a:stretch>
            <a:fillRect/>
          </a:stretch>
        </p:blipFill>
        <p:spPr>
          <a:xfrm>
            <a:off x="5303032" y="1699277"/>
            <a:ext cx="1101867" cy="954693"/>
          </a:xfrm>
          <a:prstGeom prst="rect">
            <a:avLst/>
          </a:prstGeom>
        </p:spPr>
      </p:pic>
      <p:pic>
        <p:nvPicPr>
          <p:cNvPr id="9" name="Grafik 8">
            <a:extLst>
              <a:ext uri="{FF2B5EF4-FFF2-40B4-BE49-F238E27FC236}">
                <a16:creationId xmlns:a16="http://schemas.microsoft.com/office/drawing/2014/main" id="{C144E2F8-2683-4DCD-886A-9135E8167495}"/>
              </a:ext>
            </a:extLst>
          </p:cNvPr>
          <p:cNvPicPr>
            <a:picLocks noChangeAspect="1"/>
          </p:cNvPicPr>
          <p:nvPr/>
        </p:nvPicPr>
        <p:blipFill>
          <a:blip r:embed="rId8">
            <a:extLst>
              <a:ext uri="{837473B0-CC2E-450A-ABE3-18F120FF3D39}">
                <a1611:picAttrSrcUrl xmlns:a1611="http://schemas.microsoft.com/office/drawing/2016/11/main" r:id="rId9"/>
              </a:ext>
            </a:extLst>
          </a:blip>
          <a:stretch>
            <a:fillRect/>
          </a:stretch>
        </p:blipFill>
        <p:spPr>
          <a:xfrm>
            <a:off x="3650337" y="3693745"/>
            <a:ext cx="2666346" cy="1499820"/>
          </a:xfrm>
          <a:prstGeom prst="rect">
            <a:avLst/>
          </a:prstGeom>
        </p:spPr>
      </p:pic>
      <p:sp>
        <p:nvSpPr>
          <p:cNvPr id="10" name="Textfeld 9">
            <a:extLst>
              <a:ext uri="{FF2B5EF4-FFF2-40B4-BE49-F238E27FC236}">
                <a16:creationId xmlns:a16="http://schemas.microsoft.com/office/drawing/2014/main" id="{895C1A96-3344-4D5B-93A2-268E3108E6F4}"/>
              </a:ext>
            </a:extLst>
          </p:cNvPr>
          <p:cNvSpPr txBox="1"/>
          <p:nvPr/>
        </p:nvSpPr>
        <p:spPr>
          <a:xfrm>
            <a:off x="4150894" y="5283369"/>
            <a:ext cx="2051638" cy="507831"/>
          </a:xfrm>
          <a:prstGeom prst="rect">
            <a:avLst/>
          </a:prstGeom>
          <a:noFill/>
        </p:spPr>
        <p:txBody>
          <a:bodyPr wrap="square" rtlCol="0">
            <a:spAutoFit/>
          </a:bodyPr>
          <a:lstStyle/>
          <a:p>
            <a:r>
              <a:rPr lang="de-DE" sz="900" dirty="0"/>
              <a:t>"</a:t>
            </a:r>
            <a:r>
              <a:rPr lang="de-DE" sz="900" dirty="0">
                <a:hlinkClick r:id="rId9" tooltip="https://www.rubikon.news/artikel/die-eigene-welt-verandern"/>
              </a:rPr>
              <a:t>Dieses Foto</a:t>
            </a:r>
            <a:r>
              <a:rPr lang="de-DE" sz="900" dirty="0"/>
              <a:t>" von Unbekannter Autor ist lizenziert gemäß </a:t>
            </a:r>
            <a:r>
              <a:rPr lang="de-DE" sz="900" dirty="0">
                <a:hlinkClick r:id="rId10" tooltip="https://creativecommons.org/licenses/by-nc-nd/3.0/"/>
              </a:rPr>
              <a:t>CC BY-NC-ND</a:t>
            </a:r>
            <a:endParaRPr lang="de-DE" sz="900" dirty="0"/>
          </a:p>
        </p:txBody>
      </p:sp>
    </p:spTree>
    <p:extLst>
      <p:ext uri="{BB962C8B-B14F-4D97-AF65-F5344CB8AC3E}">
        <p14:creationId xmlns:p14="http://schemas.microsoft.com/office/powerpoint/2010/main" val="13311058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71" name="Group 70">
            <a:extLst>
              <a:ext uri="{FF2B5EF4-FFF2-40B4-BE49-F238E27FC236}">
                <a16:creationId xmlns:a16="http://schemas.microsoft.com/office/drawing/2014/main" id="{7398C59F-5A18-487B-91D6-B955AACF2E5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72" name="Freeform 11">
              <a:extLst>
                <a:ext uri="{FF2B5EF4-FFF2-40B4-BE49-F238E27FC236}">
                  <a16:creationId xmlns:a16="http://schemas.microsoft.com/office/drawing/2014/main" id="{0557FAFE-C7C3-47EC-A4F5-9B21663192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73" name="Freeform 12">
              <a:extLst>
                <a:ext uri="{FF2B5EF4-FFF2-40B4-BE49-F238E27FC236}">
                  <a16:creationId xmlns:a16="http://schemas.microsoft.com/office/drawing/2014/main" id="{95BC28FB-3882-4674-9D79-EA58BEB7CE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74" name="Freeform 13">
              <a:extLst>
                <a:ext uri="{FF2B5EF4-FFF2-40B4-BE49-F238E27FC236}">
                  <a16:creationId xmlns:a16="http://schemas.microsoft.com/office/drawing/2014/main" id="{9C6EC892-83F9-402F-8552-0AD7C0556E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75" name="Freeform 14">
              <a:extLst>
                <a:ext uri="{FF2B5EF4-FFF2-40B4-BE49-F238E27FC236}">
                  <a16:creationId xmlns:a16="http://schemas.microsoft.com/office/drawing/2014/main" id="{18387766-037C-4EF0-8471-D19CBF2A4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76" name="Freeform 15">
              <a:extLst>
                <a:ext uri="{FF2B5EF4-FFF2-40B4-BE49-F238E27FC236}">
                  <a16:creationId xmlns:a16="http://schemas.microsoft.com/office/drawing/2014/main" id="{1E364F38-6F3A-476A-93E6-962EA817C4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77" name="Freeform 16">
              <a:extLst>
                <a:ext uri="{FF2B5EF4-FFF2-40B4-BE49-F238E27FC236}">
                  <a16:creationId xmlns:a16="http://schemas.microsoft.com/office/drawing/2014/main" id="{35C335A4-1E67-4293-8BE2-DFB085D4FB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78" name="Freeform 17">
              <a:extLst>
                <a:ext uri="{FF2B5EF4-FFF2-40B4-BE49-F238E27FC236}">
                  <a16:creationId xmlns:a16="http://schemas.microsoft.com/office/drawing/2014/main" id="{9A8A0F10-2C98-4297-9F92-5D95533927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79" name="Freeform 18">
              <a:extLst>
                <a:ext uri="{FF2B5EF4-FFF2-40B4-BE49-F238E27FC236}">
                  <a16:creationId xmlns:a16="http://schemas.microsoft.com/office/drawing/2014/main" id="{C3B112A3-006E-4008-A778-DB5F6A09D5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80" name="Freeform 19">
              <a:extLst>
                <a:ext uri="{FF2B5EF4-FFF2-40B4-BE49-F238E27FC236}">
                  <a16:creationId xmlns:a16="http://schemas.microsoft.com/office/drawing/2014/main" id="{E5E62767-5C25-4C49-9568-432433A3C5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81" name="Freeform 20">
              <a:extLst>
                <a:ext uri="{FF2B5EF4-FFF2-40B4-BE49-F238E27FC236}">
                  <a16:creationId xmlns:a16="http://schemas.microsoft.com/office/drawing/2014/main" id="{598EC006-77B1-42BA-B815-66CCB9B170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82" name="Freeform 21">
              <a:extLst>
                <a:ext uri="{FF2B5EF4-FFF2-40B4-BE49-F238E27FC236}">
                  <a16:creationId xmlns:a16="http://schemas.microsoft.com/office/drawing/2014/main" id="{A144ED09-DA06-491D-95A8-AB3DED4329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83" name="Freeform 22">
              <a:extLst>
                <a:ext uri="{FF2B5EF4-FFF2-40B4-BE49-F238E27FC236}">
                  <a16:creationId xmlns:a16="http://schemas.microsoft.com/office/drawing/2014/main" id="{1CB00BD2-11CD-4A38-8F38-02B0D1105E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85" name="Group 84">
            <a:extLst>
              <a:ext uri="{FF2B5EF4-FFF2-40B4-BE49-F238E27FC236}">
                <a16:creationId xmlns:a16="http://schemas.microsoft.com/office/drawing/2014/main" id="{520234FB-542E-4550-9C2F-1B56FD41A1C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86" name="Freeform 27">
              <a:extLst>
                <a:ext uri="{FF2B5EF4-FFF2-40B4-BE49-F238E27FC236}">
                  <a16:creationId xmlns:a16="http://schemas.microsoft.com/office/drawing/2014/main" id="{41FCE1F3-DEB3-47CD-90FF-7DABB4AF45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87" name="Freeform 28">
              <a:extLst>
                <a:ext uri="{FF2B5EF4-FFF2-40B4-BE49-F238E27FC236}">
                  <a16:creationId xmlns:a16="http://schemas.microsoft.com/office/drawing/2014/main" id="{5708E488-C19B-452C-B197-6F1C34F6E7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88" name="Freeform 29">
              <a:extLst>
                <a:ext uri="{FF2B5EF4-FFF2-40B4-BE49-F238E27FC236}">
                  <a16:creationId xmlns:a16="http://schemas.microsoft.com/office/drawing/2014/main" id="{89D3FD25-890E-4981-A71D-EE796873D7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89" name="Freeform 30">
              <a:extLst>
                <a:ext uri="{FF2B5EF4-FFF2-40B4-BE49-F238E27FC236}">
                  <a16:creationId xmlns:a16="http://schemas.microsoft.com/office/drawing/2014/main" id="{51B5414C-556A-47CB-8EE2-974A85A7A4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90" name="Freeform 31">
              <a:extLst>
                <a:ext uri="{FF2B5EF4-FFF2-40B4-BE49-F238E27FC236}">
                  <a16:creationId xmlns:a16="http://schemas.microsoft.com/office/drawing/2014/main" id="{1C02B20C-2B27-4B75-8AEE-A5D2E2674B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91" name="Freeform 32">
              <a:extLst>
                <a:ext uri="{FF2B5EF4-FFF2-40B4-BE49-F238E27FC236}">
                  <a16:creationId xmlns:a16="http://schemas.microsoft.com/office/drawing/2014/main" id="{54427714-F9AA-4F93-BD1D-400F1EA93F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92" name="Freeform 33">
              <a:extLst>
                <a:ext uri="{FF2B5EF4-FFF2-40B4-BE49-F238E27FC236}">
                  <a16:creationId xmlns:a16="http://schemas.microsoft.com/office/drawing/2014/main" id="{28A77D6A-9E81-497F-ABCC-2695BB5ADD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93" name="Freeform 34">
              <a:extLst>
                <a:ext uri="{FF2B5EF4-FFF2-40B4-BE49-F238E27FC236}">
                  <a16:creationId xmlns:a16="http://schemas.microsoft.com/office/drawing/2014/main" id="{2A1533BA-1478-4F7C-8E24-3F3E905050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94" name="Freeform 35">
              <a:extLst>
                <a:ext uri="{FF2B5EF4-FFF2-40B4-BE49-F238E27FC236}">
                  <a16:creationId xmlns:a16="http://schemas.microsoft.com/office/drawing/2014/main" id="{39686201-E633-40FD-A80A-1E28AD52E3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95" name="Freeform 36">
              <a:extLst>
                <a:ext uri="{FF2B5EF4-FFF2-40B4-BE49-F238E27FC236}">
                  <a16:creationId xmlns:a16="http://schemas.microsoft.com/office/drawing/2014/main" id="{76A215C2-F590-4938-810B-F8A79366C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96" name="Freeform 37">
              <a:extLst>
                <a:ext uri="{FF2B5EF4-FFF2-40B4-BE49-F238E27FC236}">
                  <a16:creationId xmlns:a16="http://schemas.microsoft.com/office/drawing/2014/main" id="{85F418E7-330D-4002-8EC8-33C1A897FF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97" name="Freeform 38">
              <a:extLst>
                <a:ext uri="{FF2B5EF4-FFF2-40B4-BE49-F238E27FC236}">
                  <a16:creationId xmlns:a16="http://schemas.microsoft.com/office/drawing/2014/main" id="{8FFE669A-54C9-4436-9566-C5A90F16DB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99" name="Rectangle 98">
            <a:extLst>
              <a:ext uri="{FF2B5EF4-FFF2-40B4-BE49-F238E27FC236}">
                <a16:creationId xmlns:a16="http://schemas.microsoft.com/office/drawing/2014/main" id="{DE91395A-2D18-4AF6-A0AC-AAA7189FE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01" name="Freeform 11">
            <a:extLst>
              <a:ext uri="{FF2B5EF4-FFF2-40B4-BE49-F238E27FC236}">
                <a16:creationId xmlns:a16="http://schemas.microsoft.com/office/drawing/2014/main" id="{A57352BE-A213-4040-BE8E-D4A925AD9D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Rechteck 3">
            <a:extLst>
              <a:ext uri="{FF2B5EF4-FFF2-40B4-BE49-F238E27FC236}">
                <a16:creationId xmlns:a16="http://schemas.microsoft.com/office/drawing/2014/main" id="{4A152EDD-1ED1-4B1D-841B-B07A134E2B48}"/>
              </a:ext>
            </a:extLst>
          </p:cNvPr>
          <p:cNvSpPr/>
          <p:nvPr/>
        </p:nvSpPr>
        <p:spPr>
          <a:xfrm>
            <a:off x="1809372" y="787782"/>
            <a:ext cx="3038673" cy="859743"/>
          </a:xfrm>
          <a:prstGeom prst="rect">
            <a:avLst/>
          </a:prstGeom>
        </p:spPr>
        <p:txBody>
          <a:bodyPr vert="horz" lIns="91440" tIns="45720" rIns="91440" bIns="45720" rtlCol="0">
            <a:noAutofit/>
          </a:bodyPr>
          <a:lstStyle/>
          <a:p>
            <a:pPr>
              <a:spcBef>
                <a:spcPts val="1000"/>
              </a:spcBef>
              <a:buClr>
                <a:schemeClr val="accent1"/>
              </a:buClr>
            </a:pPr>
            <a:endParaRPr lang="en-US" sz="2400" dirty="0">
              <a:latin typeface="Arial" panose="020B0604020202020204" pitchFamily="34" charset="0"/>
              <a:cs typeface="Arial" panose="020B0604020202020204" pitchFamily="34" charset="0"/>
            </a:endParaRPr>
          </a:p>
        </p:txBody>
      </p:sp>
      <p:sp>
        <p:nvSpPr>
          <p:cNvPr id="36" name="Fußzeilenplatzhalter 3">
            <a:extLst>
              <a:ext uri="{FF2B5EF4-FFF2-40B4-BE49-F238E27FC236}">
                <a16:creationId xmlns:a16="http://schemas.microsoft.com/office/drawing/2014/main" id="{387F9755-BFF6-4710-9A3C-C24E026FE14E}"/>
              </a:ext>
            </a:extLst>
          </p:cNvPr>
          <p:cNvSpPr>
            <a:spLocks noGrp="1"/>
          </p:cNvSpPr>
          <p:nvPr>
            <p:ph type="ftr" sz="quarter" idx="11"/>
          </p:nvPr>
        </p:nvSpPr>
        <p:spPr>
          <a:xfrm>
            <a:off x="8124384" y="6320385"/>
            <a:ext cx="3966965" cy="365125"/>
          </a:xfrm>
        </p:spPr>
        <p:txBody>
          <a:bodyPr/>
          <a:lstStyle/>
          <a:p>
            <a:r>
              <a:rPr lang="de-DE" dirty="0"/>
              <a:t>LAG Geschäftsstelle BW / WJT 2021/Teamassistentinnen Teil 1 und 2</a:t>
            </a:r>
            <a:endParaRPr lang="en-US" dirty="0"/>
          </a:p>
        </p:txBody>
      </p:sp>
      <p:pic>
        <p:nvPicPr>
          <p:cNvPr id="2" name="Grafik 1">
            <a:extLst>
              <a:ext uri="{FF2B5EF4-FFF2-40B4-BE49-F238E27FC236}">
                <a16:creationId xmlns:a16="http://schemas.microsoft.com/office/drawing/2014/main" id="{FB07B5C0-F8D6-4BD2-8A44-44FA0821EFCF}"/>
              </a:ext>
            </a:extLst>
          </p:cNvPr>
          <p:cNvPicPr>
            <a:picLocks noChangeAspect="1"/>
          </p:cNvPicPr>
          <p:nvPr/>
        </p:nvPicPr>
        <p:blipFill>
          <a:blip r:embed="rId2"/>
          <a:stretch>
            <a:fillRect/>
          </a:stretch>
        </p:blipFill>
        <p:spPr>
          <a:xfrm>
            <a:off x="8562159" y="172490"/>
            <a:ext cx="3426249" cy="779632"/>
          </a:xfrm>
          <a:prstGeom prst="rect">
            <a:avLst/>
          </a:prstGeom>
        </p:spPr>
      </p:pic>
      <p:sp>
        <p:nvSpPr>
          <p:cNvPr id="6" name="Rectangle 2">
            <a:extLst>
              <a:ext uri="{FF2B5EF4-FFF2-40B4-BE49-F238E27FC236}">
                <a16:creationId xmlns:a16="http://schemas.microsoft.com/office/drawing/2014/main" id="{EC5F4287-4E4F-44CA-8A63-B9545C05E194}"/>
              </a:ext>
            </a:extLst>
          </p:cNvPr>
          <p:cNvSpPr>
            <a:spLocks noChangeArrowheads="1"/>
          </p:cNvSpPr>
          <p:nvPr/>
        </p:nvSpPr>
        <p:spPr bwMode="auto">
          <a:xfrm>
            <a:off x="257833" y="-1316136"/>
            <a:ext cx="12192000" cy="15875"/>
          </a:xfrm>
          <a:prstGeom prst="rect">
            <a:avLst/>
          </a:prstGeom>
          <a:solidFill>
            <a:srgbClr val="000000"/>
          </a:solidFill>
          <a:ln w="9525">
            <a:solidFill>
              <a:schemeClr val="tx1"/>
            </a:solidFill>
            <a:prstDash val="solid"/>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4114" name="Textfeld 4113">
            <a:extLst>
              <a:ext uri="{FF2B5EF4-FFF2-40B4-BE49-F238E27FC236}">
                <a16:creationId xmlns:a16="http://schemas.microsoft.com/office/drawing/2014/main" id="{B76BDDA0-CF03-44D6-AB54-C3816B96CAC1}"/>
              </a:ext>
            </a:extLst>
          </p:cNvPr>
          <p:cNvSpPr txBox="1"/>
          <p:nvPr/>
        </p:nvSpPr>
        <p:spPr>
          <a:xfrm>
            <a:off x="5592932" y="2792027"/>
            <a:ext cx="914400" cy="914400"/>
          </a:xfrm>
          <a:prstGeom prst="rect">
            <a:avLst/>
          </a:prstGeom>
          <a:noFill/>
        </p:spPr>
        <p:txBody>
          <a:bodyPr wrap="square" rtlCol="0">
            <a:spAutoFit/>
          </a:bodyPr>
          <a:lstStyle/>
          <a:p>
            <a:endParaRPr lang="de-DE"/>
          </a:p>
        </p:txBody>
      </p:sp>
      <p:sp>
        <p:nvSpPr>
          <p:cNvPr id="4138" name="Rectangle 216">
            <a:extLst>
              <a:ext uri="{FF2B5EF4-FFF2-40B4-BE49-F238E27FC236}">
                <a16:creationId xmlns:a16="http://schemas.microsoft.com/office/drawing/2014/main" id="{A7836A2E-A54D-43B6-8BDC-B23F1CD3E9B7}"/>
              </a:ext>
            </a:extLst>
          </p:cNvPr>
          <p:cNvSpPr>
            <a:spLocks noChangeArrowheads="1"/>
          </p:cNvSpPr>
          <p:nvPr/>
        </p:nvSpPr>
        <p:spPr bwMode="auto">
          <a:xfrm rot="9075804">
            <a:off x="152400" y="1066800"/>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1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de-DE" altLang="de-DE"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
        <p:nvSpPr>
          <p:cNvPr id="4139" name="Rectangle 218">
            <a:extLst>
              <a:ext uri="{FF2B5EF4-FFF2-40B4-BE49-F238E27FC236}">
                <a16:creationId xmlns:a16="http://schemas.microsoft.com/office/drawing/2014/main" id="{D9801974-BC2F-4724-A625-1EE65B1FBF8F}"/>
              </a:ext>
            </a:extLst>
          </p:cNvPr>
          <p:cNvSpPr>
            <a:spLocks noChangeArrowheads="1"/>
          </p:cNvSpPr>
          <p:nvPr/>
        </p:nvSpPr>
        <p:spPr bwMode="auto">
          <a:xfrm>
            <a:off x="152400" y="1066800"/>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de-DE" altLang="de-DE" sz="1800" b="0" i="0" u="none" strike="noStrike" cap="none" normalizeH="0" baseline="0">
                <a:ln>
                  <a:noFill/>
                </a:ln>
                <a:solidFill>
                  <a:schemeClr val="tx1"/>
                </a:solidFill>
                <a:effectLst/>
                <a:latin typeface="Arial" panose="020B0604020202020204" pitchFamily="34" charset="0"/>
              </a:rPr>
            </a:br>
            <a:endParaRPr kumimoji="0" lang="de-DE" altLang="de-DE"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4140" name="Rectangle 227">
            <a:extLst>
              <a:ext uri="{FF2B5EF4-FFF2-40B4-BE49-F238E27FC236}">
                <a16:creationId xmlns:a16="http://schemas.microsoft.com/office/drawing/2014/main" id="{BBFDAB2E-519D-47B9-AC10-4A1A7DED9543}"/>
              </a:ext>
            </a:extLst>
          </p:cNvPr>
          <p:cNvSpPr>
            <a:spLocks noChangeArrowheads="1"/>
          </p:cNvSpPr>
          <p:nvPr/>
        </p:nvSpPr>
        <p:spPr bwMode="auto">
          <a:xfrm>
            <a:off x="152400" y="1066800"/>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de-DE" altLang="de-DE" sz="1100" b="0" i="0" u="none" strike="noStrike" cap="none" normalizeH="0" baseline="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de-DE" altLang="de-DE" sz="1100" b="0" i="0" u="none" strike="noStrike" cap="none" normalizeH="0" baseline="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4141" name="Rectangle 228">
            <a:extLst>
              <a:ext uri="{FF2B5EF4-FFF2-40B4-BE49-F238E27FC236}">
                <a16:creationId xmlns:a16="http://schemas.microsoft.com/office/drawing/2014/main" id="{5B811449-5CF4-4428-B1C1-57C3FB90C8A1}"/>
              </a:ext>
            </a:extLst>
          </p:cNvPr>
          <p:cNvSpPr>
            <a:spLocks noChangeArrowheads="1"/>
          </p:cNvSpPr>
          <p:nvPr/>
        </p:nvSpPr>
        <p:spPr bwMode="auto">
          <a:xfrm>
            <a:off x="152400" y="3679825"/>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4142" name="Rectangle 231">
            <a:extLst>
              <a:ext uri="{FF2B5EF4-FFF2-40B4-BE49-F238E27FC236}">
                <a16:creationId xmlns:a16="http://schemas.microsoft.com/office/drawing/2014/main" id="{411AE5C2-281A-4B3F-9875-E75615058EB7}"/>
              </a:ext>
            </a:extLst>
          </p:cNvPr>
          <p:cNvSpPr>
            <a:spLocks noChangeArrowheads="1"/>
          </p:cNvSpPr>
          <p:nvPr/>
        </p:nvSpPr>
        <p:spPr bwMode="auto">
          <a:xfrm>
            <a:off x="152400" y="36798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de-DE" altLang="de-DE" sz="1800" b="0" i="0" u="none" strike="noStrike" cap="none" normalizeH="0" baseline="0">
                <a:ln>
                  <a:noFill/>
                </a:ln>
                <a:solidFill>
                  <a:schemeClr val="tx1"/>
                </a:solidFill>
                <a:effectLst/>
                <a:latin typeface="Arial" panose="020B0604020202020204" pitchFamily="34" charset="0"/>
              </a:rPr>
            </a:br>
            <a:endParaRPr kumimoji="0" lang="de-DE" altLang="de-DE"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107" name="Rechteck 106">
            <a:extLst>
              <a:ext uri="{FF2B5EF4-FFF2-40B4-BE49-F238E27FC236}">
                <a16:creationId xmlns:a16="http://schemas.microsoft.com/office/drawing/2014/main" id="{775BE905-8334-4B89-8719-50BB1D92C298}"/>
              </a:ext>
            </a:extLst>
          </p:cNvPr>
          <p:cNvSpPr/>
          <p:nvPr/>
        </p:nvSpPr>
        <p:spPr>
          <a:xfrm>
            <a:off x="2130532" y="848099"/>
            <a:ext cx="6773771" cy="650178"/>
          </a:xfrm>
          <a:prstGeom prst="rect">
            <a:avLst/>
          </a:prstGeom>
        </p:spPr>
        <p:txBody>
          <a:bodyPr vert="horz" lIns="91440" tIns="45720" rIns="91440" bIns="45720" rtlCol="0">
            <a:noAutofit/>
          </a:bodyPr>
          <a:lstStyle/>
          <a:p>
            <a:pPr>
              <a:spcBef>
                <a:spcPts val="1000"/>
              </a:spcBef>
              <a:buClr>
                <a:schemeClr val="accent1"/>
              </a:buClr>
            </a:pPr>
            <a:r>
              <a:rPr lang="en-US" sz="2400" b="1" dirty="0" err="1">
                <a:latin typeface="Arial" panose="020B0604020202020204" pitchFamily="34" charset="0"/>
                <a:cs typeface="Arial" panose="020B0604020202020204" pitchFamily="34" charset="0"/>
              </a:rPr>
              <a:t>Kommunikation</a:t>
            </a:r>
            <a:endParaRPr lang="en-US" sz="2400" b="1" dirty="0">
              <a:latin typeface="Arial" panose="020B0604020202020204" pitchFamily="34" charset="0"/>
              <a:cs typeface="Arial" panose="020B0604020202020204" pitchFamily="34" charset="0"/>
            </a:endParaRPr>
          </a:p>
          <a:p>
            <a:pPr marL="457200" indent="-457200">
              <a:spcBef>
                <a:spcPts val="1000"/>
              </a:spcBef>
              <a:buClr>
                <a:schemeClr val="accent1"/>
              </a:buClr>
              <a:buAutoNum type="alphaLcPeriod" startAt="5"/>
            </a:pPr>
            <a:endParaRPr lang="en-US" sz="2400" b="1" dirty="0">
              <a:latin typeface="Arial" panose="020B0604020202020204" pitchFamily="34" charset="0"/>
              <a:cs typeface="Arial" panose="020B0604020202020204" pitchFamily="34" charset="0"/>
            </a:endParaRPr>
          </a:p>
          <a:p>
            <a:pPr>
              <a:spcBef>
                <a:spcPts val="1000"/>
              </a:spcBef>
              <a:buClr>
                <a:schemeClr val="accent1"/>
              </a:buClr>
            </a:pPr>
            <a:r>
              <a:rPr lang="en-US" sz="2400" b="1"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Loriot</a:t>
            </a:r>
            <a:r>
              <a:rPr lang="en-US" dirty="0">
                <a:latin typeface="Arial" panose="020B0604020202020204" pitchFamily="34" charset="0"/>
                <a:cs typeface="Arial" panose="020B0604020202020204" pitchFamily="34" charset="0"/>
              </a:rPr>
              <a:t>  4 ½ Min </a:t>
            </a:r>
            <a:r>
              <a:rPr lang="en-US" dirty="0" err="1">
                <a:latin typeface="Arial" panose="020B0604020202020204" pitchFamily="34" charset="0"/>
                <a:cs typeface="Arial" panose="020B0604020202020204" pitchFamily="34" charset="0"/>
              </a:rPr>
              <a:t>Frühstücksei</a:t>
            </a:r>
            <a:r>
              <a:rPr lang="en-US" dirty="0">
                <a:latin typeface="Arial" panose="020B0604020202020204" pitchFamily="34" charset="0"/>
                <a:cs typeface="Arial" panose="020B0604020202020204" pitchFamily="34" charset="0"/>
              </a:rPr>
              <a:t> - </a:t>
            </a:r>
            <a:r>
              <a:rPr lang="en-US" dirty="0" err="1">
                <a:latin typeface="Arial" panose="020B0604020202020204" pitchFamily="34" charset="0"/>
                <a:cs typeface="Arial" panose="020B0604020202020204" pitchFamily="34" charset="0"/>
              </a:rPr>
              <a:t>Szenen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einer</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Ehe</a:t>
            </a:r>
            <a:endParaRPr lang="en-US" dirty="0">
              <a:latin typeface="Arial" panose="020B0604020202020204" pitchFamily="34" charset="0"/>
              <a:cs typeface="Arial" panose="020B0604020202020204" pitchFamily="34" charset="0"/>
            </a:endParaRPr>
          </a:p>
          <a:p>
            <a:pPr>
              <a:spcBef>
                <a:spcPts val="1000"/>
              </a:spcBef>
              <a:buClr>
                <a:schemeClr val="accent1"/>
              </a:buClr>
            </a:pPr>
            <a:endParaRPr lang="en-US" dirty="0">
              <a:latin typeface="Arial" panose="020B0604020202020204" pitchFamily="34" charset="0"/>
              <a:cs typeface="Arial" panose="020B0604020202020204" pitchFamily="34" charset="0"/>
            </a:endParaRPr>
          </a:p>
          <a:p>
            <a:pPr>
              <a:spcBef>
                <a:spcPts val="1000"/>
              </a:spcBef>
              <a:buClr>
                <a:schemeClr val="accent1"/>
              </a:buClr>
            </a:pPr>
            <a:endParaRPr lang="en-US" dirty="0">
              <a:latin typeface="Arial" panose="020B0604020202020204" pitchFamily="34" charset="0"/>
              <a:cs typeface="Arial" panose="020B0604020202020204" pitchFamily="34" charset="0"/>
            </a:endParaRPr>
          </a:p>
          <a:p>
            <a:pPr>
              <a:spcBef>
                <a:spcPts val="1000"/>
              </a:spcBef>
              <a:buClr>
                <a:schemeClr val="accent1"/>
              </a:buClr>
            </a:pPr>
            <a:endParaRPr lang="en-US" dirty="0">
              <a:latin typeface="Arial" panose="020B0604020202020204" pitchFamily="34" charset="0"/>
              <a:cs typeface="Arial" panose="020B0604020202020204" pitchFamily="34" charset="0"/>
            </a:endParaRPr>
          </a:p>
          <a:p>
            <a:pPr>
              <a:spcBef>
                <a:spcPts val="1000"/>
              </a:spcBef>
              <a:buClr>
                <a:schemeClr val="accent1"/>
              </a:buClr>
            </a:pPr>
            <a:endParaRPr lang="en-US" dirty="0">
              <a:latin typeface="Arial" panose="020B0604020202020204" pitchFamily="34" charset="0"/>
              <a:cs typeface="Arial" panose="020B0604020202020204" pitchFamily="34" charset="0"/>
            </a:endParaRPr>
          </a:p>
          <a:p>
            <a:pPr>
              <a:spcBef>
                <a:spcPts val="1000"/>
              </a:spcBef>
              <a:buClr>
                <a:schemeClr val="accent1"/>
              </a:buClr>
            </a:pPr>
            <a:endParaRPr lang="en-US" dirty="0">
              <a:latin typeface="Arial" panose="020B0604020202020204" pitchFamily="34" charset="0"/>
              <a:cs typeface="Arial" panose="020B0604020202020204" pitchFamily="34" charset="0"/>
            </a:endParaRPr>
          </a:p>
          <a:p>
            <a:pPr>
              <a:spcBef>
                <a:spcPts val="1000"/>
              </a:spcBef>
              <a:buClr>
                <a:schemeClr val="accent1"/>
              </a:buClr>
            </a:pPr>
            <a:endParaRPr lang="en-US" dirty="0">
              <a:latin typeface="Arial" panose="020B0604020202020204" pitchFamily="34" charset="0"/>
              <a:cs typeface="Arial" panose="020B0604020202020204" pitchFamily="34" charset="0"/>
            </a:endParaRPr>
          </a:p>
          <a:p>
            <a:pPr>
              <a:spcBef>
                <a:spcPts val="1000"/>
              </a:spcBef>
              <a:buClr>
                <a:schemeClr val="accent1"/>
              </a:buClr>
            </a:pPr>
            <a:endParaRPr lang="en-US" b="1" dirty="0">
              <a:latin typeface="Arial" panose="020B0604020202020204" pitchFamily="34" charset="0"/>
              <a:cs typeface="Arial" panose="020B0604020202020204" pitchFamily="34" charset="0"/>
            </a:endParaRPr>
          </a:p>
          <a:p>
            <a:pPr>
              <a:spcBef>
                <a:spcPts val="1000"/>
              </a:spcBef>
              <a:buClr>
                <a:schemeClr val="accent1"/>
              </a:buClr>
            </a:pPr>
            <a:r>
              <a:rPr lang="en-US" b="1" dirty="0">
                <a:latin typeface="Arial" panose="020B0604020202020204" pitchFamily="34" charset="0"/>
                <a:cs typeface="Arial" panose="020B0604020202020204" pitchFamily="34" charset="0"/>
              </a:rPr>
              <a:t> </a:t>
            </a:r>
          </a:p>
        </p:txBody>
      </p:sp>
      <p:pic>
        <p:nvPicPr>
          <p:cNvPr id="7" name="Grafik 6">
            <a:extLst>
              <a:ext uri="{FF2B5EF4-FFF2-40B4-BE49-F238E27FC236}">
                <a16:creationId xmlns:a16="http://schemas.microsoft.com/office/drawing/2014/main" id="{03ED55E8-09DB-49BE-9207-13144E818345}"/>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6234099" y="3437952"/>
            <a:ext cx="2695783" cy="1816938"/>
          </a:xfrm>
          <a:prstGeom prst="rect">
            <a:avLst/>
          </a:prstGeom>
        </p:spPr>
      </p:pic>
      <p:sp>
        <p:nvSpPr>
          <p:cNvPr id="8" name="Textfeld 7">
            <a:extLst>
              <a:ext uri="{FF2B5EF4-FFF2-40B4-BE49-F238E27FC236}">
                <a16:creationId xmlns:a16="http://schemas.microsoft.com/office/drawing/2014/main" id="{BD7E37BA-6D07-421D-B880-6D166AACC7D9}"/>
              </a:ext>
            </a:extLst>
          </p:cNvPr>
          <p:cNvSpPr txBox="1"/>
          <p:nvPr/>
        </p:nvSpPr>
        <p:spPr>
          <a:xfrm>
            <a:off x="6242203" y="5024998"/>
            <a:ext cx="3467100" cy="369332"/>
          </a:xfrm>
          <a:prstGeom prst="rect">
            <a:avLst/>
          </a:prstGeom>
          <a:noFill/>
        </p:spPr>
        <p:txBody>
          <a:bodyPr wrap="square" rtlCol="0">
            <a:spAutoFit/>
          </a:bodyPr>
          <a:lstStyle/>
          <a:p>
            <a:r>
              <a:rPr lang="de-DE" sz="900" dirty="0"/>
              <a:t>"</a:t>
            </a:r>
            <a:r>
              <a:rPr lang="de-DE" sz="900" dirty="0">
                <a:hlinkClick r:id="rId4" tooltip="https://www.tools-of-life.at/wissen/psyche-spiritualit%C3%A4t/schwierige-gespr%C3%A4che-positiv-meistern/"/>
              </a:rPr>
              <a:t>Dieses Foto</a:t>
            </a:r>
            <a:r>
              <a:rPr lang="de-DE" sz="900" dirty="0"/>
              <a:t>" von Unbekannter Autor ist lizenziert gemäß </a:t>
            </a:r>
            <a:r>
              <a:rPr lang="de-DE" sz="900" dirty="0">
                <a:hlinkClick r:id="rId5" tooltip="https://creativecommons.org/licenses/by-nc-sa/3.0/"/>
              </a:rPr>
              <a:t>CC BY-SA-NC</a:t>
            </a:r>
            <a:endParaRPr lang="de-DE" sz="900" dirty="0"/>
          </a:p>
        </p:txBody>
      </p:sp>
      <p:pic>
        <p:nvPicPr>
          <p:cNvPr id="48" name="Grafik 47">
            <a:extLst>
              <a:ext uri="{FF2B5EF4-FFF2-40B4-BE49-F238E27FC236}">
                <a16:creationId xmlns:a16="http://schemas.microsoft.com/office/drawing/2014/main" id="{B3803E28-1B41-48A5-9BD1-266D8DF4459E}"/>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9642892" y="3880680"/>
            <a:ext cx="1645920" cy="2194560"/>
          </a:xfrm>
          <a:prstGeom prst="rect">
            <a:avLst/>
          </a:prstGeom>
        </p:spPr>
      </p:pic>
      <p:pic>
        <p:nvPicPr>
          <p:cNvPr id="1026" name="Grafik 2">
            <a:hlinkClick r:id="rId8"/>
            <a:extLst>
              <a:ext uri="{FF2B5EF4-FFF2-40B4-BE49-F238E27FC236}">
                <a16:creationId xmlns:a16="http://schemas.microsoft.com/office/drawing/2014/main" id="{0C3F9111-E176-43FF-B4C2-61B4B61DF86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14468" y="2628992"/>
            <a:ext cx="3048000" cy="1714500"/>
          </a:xfrm>
          <a:prstGeom prst="rect">
            <a:avLst/>
          </a:prstGeom>
          <a:noFill/>
          <a:extLst>
            <a:ext uri="{909E8E84-426E-40DD-AFC4-6F175D3DCCD1}">
              <a14:hiddenFill xmlns:a14="http://schemas.microsoft.com/office/drawing/2010/main">
                <a:solidFill>
                  <a:srgbClr val="FFFFFF"/>
                </a:solidFill>
              </a14:hiddenFill>
            </a:ext>
          </a:extLst>
        </p:spPr>
      </p:pic>
      <p:pic>
        <p:nvPicPr>
          <p:cNvPr id="1025" name="Grafik 1">
            <a:hlinkClick r:id="rId8"/>
            <a:extLst>
              <a:ext uri="{FF2B5EF4-FFF2-40B4-BE49-F238E27FC236}">
                <a16:creationId xmlns:a16="http://schemas.microsoft.com/office/drawing/2014/main" id="{48827038-DA8E-449B-A94B-EE8B2F7D8E5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383899" y="4441996"/>
            <a:ext cx="152400" cy="1524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hlinkClick r:id="rId8"/>
            <a:extLst>
              <a:ext uri="{FF2B5EF4-FFF2-40B4-BE49-F238E27FC236}">
                <a16:creationId xmlns:a16="http://schemas.microsoft.com/office/drawing/2014/main" id="{E7A0B9F3-1DCC-46FE-9643-E55062842577}"/>
              </a:ext>
            </a:extLst>
          </p:cNvPr>
          <p:cNvSpPr>
            <a:spLocks noChangeArrowheads="1"/>
          </p:cNvSpPr>
          <p:nvPr/>
        </p:nvSpPr>
        <p:spPr bwMode="auto">
          <a:xfrm>
            <a:off x="2383899" y="4441996"/>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9" name="Rectangle 5">
            <a:hlinkClick r:id="rId8"/>
            <a:extLst>
              <a:ext uri="{FF2B5EF4-FFF2-40B4-BE49-F238E27FC236}">
                <a16:creationId xmlns:a16="http://schemas.microsoft.com/office/drawing/2014/main" id="{F0743EA1-4C1F-45C1-A09B-74510D057CED}"/>
              </a:ext>
            </a:extLst>
          </p:cNvPr>
          <p:cNvSpPr>
            <a:spLocks noChangeArrowheads="1"/>
          </p:cNvSpPr>
          <p:nvPr/>
        </p:nvSpPr>
        <p:spPr bwMode="auto">
          <a:xfrm>
            <a:off x="2383899" y="4594396"/>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900" b="1" i="0" u="none" strike="noStrike" cap="none" normalizeH="0" baseline="0" dirty="0">
                <a:ln>
                  <a:noFill/>
                </a:ln>
                <a:solidFill>
                  <a:srgbClr val="FFFFFF"/>
                </a:solidFill>
                <a:effectLst/>
                <a:latin typeface="Roboto" panose="02000000000000000000" pitchFamily="2" charset="0"/>
                <a:ea typeface="Times New Roman" panose="02020603050405020304" pitchFamily="18" charset="0"/>
                <a:cs typeface="Times New Roman" panose="02020603050405020304" pitchFamily="18" charset="0"/>
                <a:hlinkClick r:id="rId8"/>
              </a:rPr>
              <a:t>Loriot - Das viereinhalb Minuten Ei. Szenen einer Ehe.</a:t>
            </a: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
        <p:nvSpPr>
          <p:cNvPr id="50" name="Textfeld 49">
            <a:extLst>
              <a:ext uri="{FF2B5EF4-FFF2-40B4-BE49-F238E27FC236}">
                <a16:creationId xmlns:a16="http://schemas.microsoft.com/office/drawing/2014/main" id="{3039D4B1-E40E-4D6F-A2AB-800A7CC6B592}"/>
              </a:ext>
            </a:extLst>
          </p:cNvPr>
          <p:cNvSpPr txBox="1"/>
          <p:nvPr/>
        </p:nvSpPr>
        <p:spPr>
          <a:xfrm>
            <a:off x="2082596" y="4911252"/>
            <a:ext cx="3684579" cy="369332"/>
          </a:xfrm>
          <a:prstGeom prst="rect">
            <a:avLst/>
          </a:prstGeom>
          <a:noFill/>
        </p:spPr>
        <p:txBody>
          <a:bodyPr wrap="square">
            <a:spAutoFit/>
          </a:bodyPr>
          <a:lstStyle/>
          <a:p>
            <a:pPr>
              <a:spcBef>
                <a:spcPts val="1000"/>
              </a:spcBef>
              <a:buClr>
                <a:schemeClr val="accent1"/>
              </a:buClr>
            </a:pPr>
            <a:r>
              <a:rPr lang="de-DE" sz="1800" u="sng" dirty="0">
                <a:solidFill>
                  <a:srgbClr val="1155CC"/>
                </a:solidFill>
                <a:effectLst/>
                <a:latin typeface="Arial" panose="020B0604020202020204" pitchFamily="34" charset="0"/>
                <a:ea typeface="Times New Roman" panose="02020603050405020304" pitchFamily="18" charset="0"/>
                <a:cs typeface="Times New Roman" panose="02020603050405020304" pitchFamily="18" charset="0"/>
                <a:hlinkClick r:id="rId11"/>
              </a:rPr>
              <a:t>https://youtu.be/57LsW00c1Oo</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71195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71" name="Group 70">
            <a:extLst>
              <a:ext uri="{FF2B5EF4-FFF2-40B4-BE49-F238E27FC236}">
                <a16:creationId xmlns:a16="http://schemas.microsoft.com/office/drawing/2014/main" id="{7398C59F-5A18-487B-91D6-B955AACF2E5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72" name="Freeform 11">
              <a:extLst>
                <a:ext uri="{FF2B5EF4-FFF2-40B4-BE49-F238E27FC236}">
                  <a16:creationId xmlns:a16="http://schemas.microsoft.com/office/drawing/2014/main" id="{0557FAFE-C7C3-47EC-A4F5-9B21663192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73" name="Freeform 12">
              <a:extLst>
                <a:ext uri="{FF2B5EF4-FFF2-40B4-BE49-F238E27FC236}">
                  <a16:creationId xmlns:a16="http://schemas.microsoft.com/office/drawing/2014/main" id="{95BC28FB-3882-4674-9D79-EA58BEB7CE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74" name="Freeform 13">
              <a:extLst>
                <a:ext uri="{FF2B5EF4-FFF2-40B4-BE49-F238E27FC236}">
                  <a16:creationId xmlns:a16="http://schemas.microsoft.com/office/drawing/2014/main" id="{9C6EC892-83F9-402F-8552-0AD7C0556E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75" name="Freeform 14">
              <a:extLst>
                <a:ext uri="{FF2B5EF4-FFF2-40B4-BE49-F238E27FC236}">
                  <a16:creationId xmlns:a16="http://schemas.microsoft.com/office/drawing/2014/main" id="{18387766-037C-4EF0-8471-D19CBF2A4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76" name="Freeform 15">
              <a:extLst>
                <a:ext uri="{FF2B5EF4-FFF2-40B4-BE49-F238E27FC236}">
                  <a16:creationId xmlns:a16="http://schemas.microsoft.com/office/drawing/2014/main" id="{1E364F38-6F3A-476A-93E6-962EA817C4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77" name="Freeform 16">
              <a:extLst>
                <a:ext uri="{FF2B5EF4-FFF2-40B4-BE49-F238E27FC236}">
                  <a16:creationId xmlns:a16="http://schemas.microsoft.com/office/drawing/2014/main" id="{35C335A4-1E67-4293-8BE2-DFB085D4FB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78" name="Freeform 17">
              <a:extLst>
                <a:ext uri="{FF2B5EF4-FFF2-40B4-BE49-F238E27FC236}">
                  <a16:creationId xmlns:a16="http://schemas.microsoft.com/office/drawing/2014/main" id="{9A8A0F10-2C98-4297-9F92-5D95533927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79" name="Freeform 18">
              <a:extLst>
                <a:ext uri="{FF2B5EF4-FFF2-40B4-BE49-F238E27FC236}">
                  <a16:creationId xmlns:a16="http://schemas.microsoft.com/office/drawing/2014/main" id="{C3B112A3-006E-4008-A778-DB5F6A09D5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80" name="Freeform 19">
              <a:extLst>
                <a:ext uri="{FF2B5EF4-FFF2-40B4-BE49-F238E27FC236}">
                  <a16:creationId xmlns:a16="http://schemas.microsoft.com/office/drawing/2014/main" id="{E5E62767-5C25-4C49-9568-432433A3C5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81" name="Freeform 20">
              <a:extLst>
                <a:ext uri="{FF2B5EF4-FFF2-40B4-BE49-F238E27FC236}">
                  <a16:creationId xmlns:a16="http://schemas.microsoft.com/office/drawing/2014/main" id="{598EC006-77B1-42BA-B815-66CCB9B170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82" name="Freeform 21">
              <a:extLst>
                <a:ext uri="{FF2B5EF4-FFF2-40B4-BE49-F238E27FC236}">
                  <a16:creationId xmlns:a16="http://schemas.microsoft.com/office/drawing/2014/main" id="{A144ED09-DA06-491D-95A8-AB3DED4329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83" name="Freeform 22">
              <a:extLst>
                <a:ext uri="{FF2B5EF4-FFF2-40B4-BE49-F238E27FC236}">
                  <a16:creationId xmlns:a16="http://schemas.microsoft.com/office/drawing/2014/main" id="{1CB00BD2-11CD-4A38-8F38-02B0D1105E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85" name="Group 84">
            <a:extLst>
              <a:ext uri="{FF2B5EF4-FFF2-40B4-BE49-F238E27FC236}">
                <a16:creationId xmlns:a16="http://schemas.microsoft.com/office/drawing/2014/main" id="{520234FB-542E-4550-9C2F-1B56FD41A1C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86" name="Freeform 27">
              <a:extLst>
                <a:ext uri="{FF2B5EF4-FFF2-40B4-BE49-F238E27FC236}">
                  <a16:creationId xmlns:a16="http://schemas.microsoft.com/office/drawing/2014/main" id="{41FCE1F3-DEB3-47CD-90FF-7DABB4AF45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87" name="Freeform 28">
              <a:extLst>
                <a:ext uri="{FF2B5EF4-FFF2-40B4-BE49-F238E27FC236}">
                  <a16:creationId xmlns:a16="http://schemas.microsoft.com/office/drawing/2014/main" id="{5708E488-C19B-452C-B197-6F1C34F6E7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88" name="Freeform 29">
              <a:extLst>
                <a:ext uri="{FF2B5EF4-FFF2-40B4-BE49-F238E27FC236}">
                  <a16:creationId xmlns:a16="http://schemas.microsoft.com/office/drawing/2014/main" id="{89D3FD25-890E-4981-A71D-EE796873D7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89" name="Freeform 30">
              <a:extLst>
                <a:ext uri="{FF2B5EF4-FFF2-40B4-BE49-F238E27FC236}">
                  <a16:creationId xmlns:a16="http://schemas.microsoft.com/office/drawing/2014/main" id="{51B5414C-556A-47CB-8EE2-974A85A7A4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90" name="Freeform 31">
              <a:extLst>
                <a:ext uri="{FF2B5EF4-FFF2-40B4-BE49-F238E27FC236}">
                  <a16:creationId xmlns:a16="http://schemas.microsoft.com/office/drawing/2014/main" id="{1C02B20C-2B27-4B75-8AEE-A5D2E2674B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91" name="Freeform 32">
              <a:extLst>
                <a:ext uri="{FF2B5EF4-FFF2-40B4-BE49-F238E27FC236}">
                  <a16:creationId xmlns:a16="http://schemas.microsoft.com/office/drawing/2014/main" id="{54427714-F9AA-4F93-BD1D-400F1EA93F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92" name="Freeform 33">
              <a:extLst>
                <a:ext uri="{FF2B5EF4-FFF2-40B4-BE49-F238E27FC236}">
                  <a16:creationId xmlns:a16="http://schemas.microsoft.com/office/drawing/2014/main" id="{28A77D6A-9E81-497F-ABCC-2695BB5ADD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93" name="Freeform 34">
              <a:extLst>
                <a:ext uri="{FF2B5EF4-FFF2-40B4-BE49-F238E27FC236}">
                  <a16:creationId xmlns:a16="http://schemas.microsoft.com/office/drawing/2014/main" id="{2A1533BA-1478-4F7C-8E24-3F3E905050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94" name="Freeform 35">
              <a:extLst>
                <a:ext uri="{FF2B5EF4-FFF2-40B4-BE49-F238E27FC236}">
                  <a16:creationId xmlns:a16="http://schemas.microsoft.com/office/drawing/2014/main" id="{39686201-E633-40FD-A80A-1E28AD52E3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95" name="Freeform 36">
              <a:extLst>
                <a:ext uri="{FF2B5EF4-FFF2-40B4-BE49-F238E27FC236}">
                  <a16:creationId xmlns:a16="http://schemas.microsoft.com/office/drawing/2014/main" id="{76A215C2-F590-4938-810B-F8A79366C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96" name="Freeform 37">
              <a:extLst>
                <a:ext uri="{FF2B5EF4-FFF2-40B4-BE49-F238E27FC236}">
                  <a16:creationId xmlns:a16="http://schemas.microsoft.com/office/drawing/2014/main" id="{85F418E7-330D-4002-8EC8-33C1A897FF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97" name="Freeform 38">
              <a:extLst>
                <a:ext uri="{FF2B5EF4-FFF2-40B4-BE49-F238E27FC236}">
                  <a16:creationId xmlns:a16="http://schemas.microsoft.com/office/drawing/2014/main" id="{8FFE669A-54C9-4436-9566-C5A90F16DB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99" name="Rectangle 98">
            <a:extLst>
              <a:ext uri="{FF2B5EF4-FFF2-40B4-BE49-F238E27FC236}">
                <a16:creationId xmlns:a16="http://schemas.microsoft.com/office/drawing/2014/main" id="{DE91395A-2D18-4AF6-A0AC-AAA7189FE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01" name="Freeform 11">
            <a:extLst>
              <a:ext uri="{FF2B5EF4-FFF2-40B4-BE49-F238E27FC236}">
                <a16:creationId xmlns:a16="http://schemas.microsoft.com/office/drawing/2014/main" id="{A57352BE-A213-4040-BE8E-D4A925AD9D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Rechteck 3">
            <a:extLst>
              <a:ext uri="{FF2B5EF4-FFF2-40B4-BE49-F238E27FC236}">
                <a16:creationId xmlns:a16="http://schemas.microsoft.com/office/drawing/2014/main" id="{4A152EDD-1ED1-4B1D-841B-B07A134E2B48}"/>
              </a:ext>
            </a:extLst>
          </p:cNvPr>
          <p:cNvSpPr/>
          <p:nvPr/>
        </p:nvSpPr>
        <p:spPr>
          <a:xfrm>
            <a:off x="1809372" y="787782"/>
            <a:ext cx="3038673" cy="859743"/>
          </a:xfrm>
          <a:prstGeom prst="rect">
            <a:avLst/>
          </a:prstGeom>
        </p:spPr>
        <p:txBody>
          <a:bodyPr vert="horz" lIns="91440" tIns="45720" rIns="91440" bIns="45720" rtlCol="0">
            <a:noAutofit/>
          </a:bodyPr>
          <a:lstStyle/>
          <a:p>
            <a:pPr>
              <a:spcBef>
                <a:spcPts val="1000"/>
              </a:spcBef>
              <a:buClr>
                <a:schemeClr val="accent1"/>
              </a:buClr>
            </a:pPr>
            <a:endParaRPr lang="en-US" sz="2400" dirty="0">
              <a:latin typeface="Arial" panose="020B0604020202020204" pitchFamily="34" charset="0"/>
              <a:cs typeface="Arial" panose="020B0604020202020204" pitchFamily="34" charset="0"/>
            </a:endParaRPr>
          </a:p>
        </p:txBody>
      </p:sp>
      <p:sp>
        <p:nvSpPr>
          <p:cNvPr id="36" name="Fußzeilenplatzhalter 3">
            <a:extLst>
              <a:ext uri="{FF2B5EF4-FFF2-40B4-BE49-F238E27FC236}">
                <a16:creationId xmlns:a16="http://schemas.microsoft.com/office/drawing/2014/main" id="{387F9755-BFF6-4710-9A3C-C24E026FE14E}"/>
              </a:ext>
            </a:extLst>
          </p:cNvPr>
          <p:cNvSpPr>
            <a:spLocks noGrp="1"/>
          </p:cNvSpPr>
          <p:nvPr>
            <p:ph type="ftr" sz="quarter" idx="11"/>
          </p:nvPr>
        </p:nvSpPr>
        <p:spPr>
          <a:xfrm>
            <a:off x="8124384" y="6320385"/>
            <a:ext cx="3966965" cy="365125"/>
          </a:xfrm>
        </p:spPr>
        <p:txBody>
          <a:bodyPr/>
          <a:lstStyle/>
          <a:p>
            <a:r>
              <a:rPr lang="de-DE" dirty="0"/>
              <a:t>LAG Geschäftsstelle BW / WJT 2021/Teamassistentinnen Teil 1 und 2</a:t>
            </a:r>
            <a:endParaRPr lang="en-US" dirty="0"/>
          </a:p>
        </p:txBody>
      </p:sp>
      <p:pic>
        <p:nvPicPr>
          <p:cNvPr id="2" name="Grafik 1">
            <a:extLst>
              <a:ext uri="{FF2B5EF4-FFF2-40B4-BE49-F238E27FC236}">
                <a16:creationId xmlns:a16="http://schemas.microsoft.com/office/drawing/2014/main" id="{FB07B5C0-F8D6-4BD2-8A44-44FA0821EFCF}"/>
              </a:ext>
            </a:extLst>
          </p:cNvPr>
          <p:cNvPicPr>
            <a:picLocks noChangeAspect="1"/>
          </p:cNvPicPr>
          <p:nvPr/>
        </p:nvPicPr>
        <p:blipFill>
          <a:blip r:embed="rId2"/>
          <a:stretch>
            <a:fillRect/>
          </a:stretch>
        </p:blipFill>
        <p:spPr>
          <a:xfrm>
            <a:off x="8562159" y="172490"/>
            <a:ext cx="3426249" cy="779632"/>
          </a:xfrm>
          <a:prstGeom prst="rect">
            <a:avLst/>
          </a:prstGeom>
        </p:spPr>
      </p:pic>
      <p:sp>
        <p:nvSpPr>
          <p:cNvPr id="3" name="Rectangle 1">
            <a:extLst>
              <a:ext uri="{FF2B5EF4-FFF2-40B4-BE49-F238E27FC236}">
                <a16:creationId xmlns:a16="http://schemas.microsoft.com/office/drawing/2014/main" id="{23FC798A-AE1E-411B-B157-A37D9EBB69BB}"/>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2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a:t>
            </a:r>
            <a:endParaRPr kumimoji="0" lang="de-DE" altLang="de-DE"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de-DE" altLang="de-DE" sz="12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b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
        <p:nvSpPr>
          <p:cNvPr id="6" name="Rectangle 2">
            <a:extLst>
              <a:ext uri="{FF2B5EF4-FFF2-40B4-BE49-F238E27FC236}">
                <a16:creationId xmlns:a16="http://schemas.microsoft.com/office/drawing/2014/main" id="{EC5F4287-4E4F-44CA-8A63-B9545C05E194}"/>
              </a:ext>
            </a:extLst>
          </p:cNvPr>
          <p:cNvSpPr>
            <a:spLocks noChangeArrowheads="1"/>
          </p:cNvSpPr>
          <p:nvPr/>
        </p:nvSpPr>
        <p:spPr bwMode="auto">
          <a:xfrm>
            <a:off x="0" y="0"/>
            <a:ext cx="12192000" cy="15875"/>
          </a:xfrm>
          <a:prstGeom prst="rect">
            <a:avLst/>
          </a:prstGeom>
          <a:solidFill>
            <a:srgbClr val="000000"/>
          </a:solidFill>
          <a:ln w="9525">
            <a:solidFill>
              <a:schemeClr val="tx1"/>
            </a:solidFill>
            <a:prstDash val="solid"/>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4114" name="Textfeld 4113">
            <a:extLst>
              <a:ext uri="{FF2B5EF4-FFF2-40B4-BE49-F238E27FC236}">
                <a16:creationId xmlns:a16="http://schemas.microsoft.com/office/drawing/2014/main" id="{B76BDDA0-CF03-44D6-AB54-C3816B96CAC1}"/>
              </a:ext>
            </a:extLst>
          </p:cNvPr>
          <p:cNvSpPr txBox="1"/>
          <p:nvPr/>
        </p:nvSpPr>
        <p:spPr>
          <a:xfrm>
            <a:off x="5592932" y="2792027"/>
            <a:ext cx="914400" cy="914400"/>
          </a:xfrm>
          <a:prstGeom prst="rect">
            <a:avLst/>
          </a:prstGeom>
          <a:noFill/>
        </p:spPr>
        <p:txBody>
          <a:bodyPr wrap="square" rtlCol="0">
            <a:spAutoFit/>
          </a:bodyPr>
          <a:lstStyle/>
          <a:p>
            <a:endParaRPr lang="de-DE"/>
          </a:p>
        </p:txBody>
      </p:sp>
      <p:sp>
        <p:nvSpPr>
          <p:cNvPr id="4138" name="Rectangle 216">
            <a:extLst>
              <a:ext uri="{FF2B5EF4-FFF2-40B4-BE49-F238E27FC236}">
                <a16:creationId xmlns:a16="http://schemas.microsoft.com/office/drawing/2014/main" id="{A7836A2E-A54D-43B6-8BDC-B23F1CD3E9B7}"/>
              </a:ext>
            </a:extLst>
          </p:cNvPr>
          <p:cNvSpPr>
            <a:spLocks noChangeArrowheads="1"/>
          </p:cNvSpPr>
          <p:nvPr/>
        </p:nvSpPr>
        <p:spPr bwMode="auto">
          <a:xfrm rot="9075804">
            <a:off x="152400" y="1066800"/>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1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de-DE" altLang="de-DE"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
        <p:nvSpPr>
          <p:cNvPr id="4139" name="Rectangle 218">
            <a:extLst>
              <a:ext uri="{FF2B5EF4-FFF2-40B4-BE49-F238E27FC236}">
                <a16:creationId xmlns:a16="http://schemas.microsoft.com/office/drawing/2014/main" id="{D9801974-BC2F-4724-A625-1EE65B1FBF8F}"/>
              </a:ext>
            </a:extLst>
          </p:cNvPr>
          <p:cNvSpPr>
            <a:spLocks noChangeArrowheads="1"/>
          </p:cNvSpPr>
          <p:nvPr/>
        </p:nvSpPr>
        <p:spPr bwMode="auto">
          <a:xfrm>
            <a:off x="152400" y="1066800"/>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de-DE" altLang="de-DE" sz="1800" b="0" i="0" u="none" strike="noStrike" cap="none" normalizeH="0" baseline="0">
                <a:ln>
                  <a:noFill/>
                </a:ln>
                <a:solidFill>
                  <a:schemeClr val="tx1"/>
                </a:solidFill>
                <a:effectLst/>
                <a:latin typeface="Arial" panose="020B0604020202020204" pitchFamily="34" charset="0"/>
              </a:rPr>
            </a:br>
            <a:endParaRPr kumimoji="0" lang="de-DE" altLang="de-DE"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4140" name="Rectangle 227">
            <a:extLst>
              <a:ext uri="{FF2B5EF4-FFF2-40B4-BE49-F238E27FC236}">
                <a16:creationId xmlns:a16="http://schemas.microsoft.com/office/drawing/2014/main" id="{BBFDAB2E-519D-47B9-AC10-4A1A7DED9543}"/>
              </a:ext>
            </a:extLst>
          </p:cNvPr>
          <p:cNvSpPr>
            <a:spLocks noChangeArrowheads="1"/>
          </p:cNvSpPr>
          <p:nvPr/>
        </p:nvSpPr>
        <p:spPr bwMode="auto">
          <a:xfrm>
            <a:off x="152400" y="1066800"/>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de-DE" altLang="de-DE" sz="1100" b="0" i="0" u="none" strike="noStrike" cap="none" normalizeH="0" baseline="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de-DE" altLang="de-DE" sz="1100" b="0" i="0" u="none" strike="noStrike" cap="none" normalizeH="0" baseline="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4141" name="Rectangle 228">
            <a:extLst>
              <a:ext uri="{FF2B5EF4-FFF2-40B4-BE49-F238E27FC236}">
                <a16:creationId xmlns:a16="http://schemas.microsoft.com/office/drawing/2014/main" id="{5B811449-5CF4-4428-B1C1-57C3FB90C8A1}"/>
              </a:ext>
            </a:extLst>
          </p:cNvPr>
          <p:cNvSpPr>
            <a:spLocks noChangeArrowheads="1"/>
          </p:cNvSpPr>
          <p:nvPr/>
        </p:nvSpPr>
        <p:spPr bwMode="auto">
          <a:xfrm>
            <a:off x="152400" y="3679825"/>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4142" name="Rectangle 231">
            <a:extLst>
              <a:ext uri="{FF2B5EF4-FFF2-40B4-BE49-F238E27FC236}">
                <a16:creationId xmlns:a16="http://schemas.microsoft.com/office/drawing/2014/main" id="{411AE5C2-281A-4B3F-9875-E75615058EB7}"/>
              </a:ext>
            </a:extLst>
          </p:cNvPr>
          <p:cNvSpPr>
            <a:spLocks noChangeArrowheads="1"/>
          </p:cNvSpPr>
          <p:nvPr/>
        </p:nvSpPr>
        <p:spPr bwMode="auto">
          <a:xfrm>
            <a:off x="152400" y="36798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de-DE" altLang="de-DE" sz="1800" b="0" i="0" u="none" strike="noStrike" cap="none" normalizeH="0" baseline="0">
                <a:ln>
                  <a:noFill/>
                </a:ln>
                <a:solidFill>
                  <a:schemeClr val="tx1"/>
                </a:solidFill>
                <a:effectLst/>
                <a:latin typeface="Arial" panose="020B0604020202020204" pitchFamily="34" charset="0"/>
              </a:rPr>
            </a:br>
            <a:endParaRPr kumimoji="0" lang="de-DE" altLang="de-DE"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p:txBody>
      </p:sp>
      <p:grpSp>
        <p:nvGrpSpPr>
          <p:cNvPr id="102" name="Gruppieren 101">
            <a:extLst>
              <a:ext uri="{FF2B5EF4-FFF2-40B4-BE49-F238E27FC236}">
                <a16:creationId xmlns:a16="http://schemas.microsoft.com/office/drawing/2014/main" id="{922B19B6-D9E7-4867-AEC6-229304D8BA05}"/>
              </a:ext>
            </a:extLst>
          </p:cNvPr>
          <p:cNvGrpSpPr/>
          <p:nvPr/>
        </p:nvGrpSpPr>
        <p:grpSpPr>
          <a:xfrm>
            <a:off x="3147381" y="1762203"/>
            <a:ext cx="1996211" cy="3949923"/>
            <a:chOff x="0" y="0"/>
            <a:chExt cx="6103683" cy="8721388"/>
          </a:xfrm>
        </p:grpSpPr>
        <p:pic>
          <p:nvPicPr>
            <p:cNvPr id="103" name="Grafik 102">
              <a:extLst>
                <a:ext uri="{FF2B5EF4-FFF2-40B4-BE49-F238E27FC236}">
                  <a16:creationId xmlns:a16="http://schemas.microsoft.com/office/drawing/2014/main" id="{E7DAF2BF-D26E-4C46-BC1E-ACBDB1671F9A}"/>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0" y="0"/>
              <a:ext cx="5760720" cy="8367395"/>
            </a:xfrm>
            <a:prstGeom prst="rect">
              <a:avLst/>
            </a:prstGeom>
          </p:spPr>
        </p:pic>
        <p:sp>
          <p:nvSpPr>
            <p:cNvPr id="104" name="Textfeld 26">
              <a:extLst>
                <a:ext uri="{FF2B5EF4-FFF2-40B4-BE49-F238E27FC236}">
                  <a16:creationId xmlns:a16="http://schemas.microsoft.com/office/drawing/2014/main" id="{7F898445-C892-4B07-97CC-9C6136B6E0A8}"/>
                </a:ext>
              </a:extLst>
            </p:cNvPr>
            <p:cNvSpPr txBox="1"/>
            <p:nvPr/>
          </p:nvSpPr>
          <p:spPr>
            <a:xfrm>
              <a:off x="342963" y="8377854"/>
              <a:ext cx="5760720" cy="343534"/>
            </a:xfrm>
            <a:prstGeom prst="rect">
              <a:avLst/>
            </a:prstGeom>
            <a:solidFill>
              <a:prstClr val="white"/>
            </a:solidFill>
            <a:ln>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de-DE" sz="900" dirty="0">
                  <a:effectLst/>
                  <a:latin typeface="Calibri" panose="020F0502020204030204" pitchFamily="34" charset="0"/>
                  <a:ea typeface="Calibri" panose="020F0502020204030204" pitchFamily="34" charset="0"/>
                  <a:cs typeface="Times New Roman" panose="02020603050405020304" pitchFamily="18" charset="0"/>
                </a:rPr>
                <a:t>"</a:t>
              </a:r>
              <a:r>
                <a:rPr lang="de-DE" sz="9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Dieses Foto</a:t>
              </a:r>
              <a:r>
                <a:rPr lang="de-DE" sz="900" dirty="0">
                  <a:effectLst/>
                  <a:latin typeface="Calibri" panose="020F0502020204030204" pitchFamily="34" charset="0"/>
                  <a:ea typeface="Calibri" panose="020F0502020204030204" pitchFamily="34" charset="0"/>
                  <a:cs typeface="Times New Roman" panose="02020603050405020304" pitchFamily="18" charset="0"/>
                </a:rPr>
                <a:t>" von Unbekannter Autor ist lizenziert gemäß </a:t>
              </a:r>
              <a:r>
                <a:rPr lang="de-DE" sz="9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a:rPr>
                <a:t>CC BY-SA</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105" name="Textfeld 28">
            <a:extLst>
              <a:ext uri="{FF2B5EF4-FFF2-40B4-BE49-F238E27FC236}">
                <a16:creationId xmlns:a16="http://schemas.microsoft.com/office/drawing/2014/main" id="{D83CE392-3985-44F8-8915-60FB61B0BFC5}"/>
              </a:ext>
            </a:extLst>
          </p:cNvPr>
          <p:cNvSpPr txBox="1"/>
          <p:nvPr/>
        </p:nvSpPr>
        <p:spPr>
          <a:xfrm>
            <a:off x="5402672" y="1720503"/>
            <a:ext cx="4176334" cy="3883542"/>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de-DE" sz="1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de-DE" sz="1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de-DE" dirty="0">
                <a:effectLst/>
                <a:latin typeface="Arial" panose="020B0604020202020204" pitchFamily="34" charset="0"/>
                <a:ea typeface="Calibri" panose="020F0502020204030204" pitchFamily="34" charset="0"/>
                <a:cs typeface="Arial" panose="020B0604020202020204" pitchFamily="34" charset="0"/>
              </a:rPr>
              <a:t> B e w u ß t</a:t>
            </a:r>
          </a:p>
          <a:p>
            <a:pPr>
              <a:lnSpc>
                <a:spcPct val="107000"/>
              </a:lnSpc>
              <a:spcAft>
                <a:spcPts val="800"/>
              </a:spcAft>
            </a:pPr>
            <a:r>
              <a:rPr lang="de-DE" dirty="0">
                <a:effectLst/>
                <a:latin typeface="Arial" panose="020B0604020202020204" pitchFamily="34" charset="0"/>
                <a:ea typeface="Calibri" panose="020F0502020204030204" pitchFamily="34" charset="0"/>
                <a:cs typeface="Arial" panose="020B0604020202020204" pitchFamily="34" charset="0"/>
              </a:rPr>
              <a:t> Sachebene (zu sehen oder zu hören)</a:t>
            </a:r>
          </a:p>
          <a:p>
            <a:pPr>
              <a:lnSpc>
                <a:spcPct val="107000"/>
              </a:lnSpc>
              <a:spcAft>
                <a:spcPts val="800"/>
              </a:spcAft>
            </a:pPr>
            <a:r>
              <a:rPr lang="de-DE" dirty="0">
                <a:effectLst/>
                <a:latin typeface="Arial" panose="020B0604020202020204" pitchFamily="34" charset="0"/>
                <a:ea typeface="Calibri" panose="020F0502020204030204" pitchFamily="34" charset="0"/>
                <a:cs typeface="Arial" panose="020B0604020202020204" pitchFamily="34" charset="0"/>
              </a:rPr>
              <a:t>------------------------------------------</a:t>
            </a:r>
          </a:p>
          <a:p>
            <a:pPr>
              <a:lnSpc>
                <a:spcPct val="107000"/>
              </a:lnSpc>
              <a:spcAft>
                <a:spcPts val="800"/>
              </a:spcAft>
            </a:pPr>
            <a:r>
              <a:rPr lang="de-DE" dirty="0">
                <a:effectLst/>
                <a:latin typeface="Arial" panose="020B0604020202020204" pitchFamily="34" charset="0"/>
                <a:ea typeface="Calibri" panose="020F0502020204030204" pitchFamily="34" charset="0"/>
                <a:cs typeface="Arial" panose="020B0604020202020204" pitchFamily="34" charset="0"/>
              </a:rPr>
              <a:t> V o r b e w u ß t    /</a:t>
            </a:r>
          </a:p>
          <a:p>
            <a:pPr>
              <a:lnSpc>
                <a:spcPct val="107000"/>
              </a:lnSpc>
              <a:spcAft>
                <a:spcPts val="800"/>
              </a:spcAft>
            </a:pPr>
            <a:r>
              <a:rPr lang="de-DE" dirty="0">
                <a:effectLst/>
                <a:latin typeface="Arial" panose="020B0604020202020204" pitchFamily="34" charset="0"/>
                <a:ea typeface="Calibri" panose="020F0502020204030204" pitchFamily="34" charset="0"/>
                <a:cs typeface="Arial" panose="020B0604020202020204" pitchFamily="34" charset="0"/>
              </a:rPr>
              <a:t> U n b e w u ß t</a:t>
            </a:r>
          </a:p>
          <a:p>
            <a:pPr>
              <a:lnSpc>
                <a:spcPct val="107000"/>
              </a:lnSpc>
              <a:spcAft>
                <a:spcPts val="800"/>
              </a:spcAft>
            </a:pPr>
            <a:r>
              <a:rPr lang="de-DE" dirty="0">
                <a:effectLst/>
                <a:latin typeface="Arial" panose="020B0604020202020204" pitchFamily="34" charset="0"/>
                <a:ea typeface="Calibri" panose="020F0502020204030204" pitchFamily="34" charset="0"/>
                <a:cs typeface="Arial" panose="020B0604020202020204" pitchFamily="34" charset="0"/>
              </a:rPr>
              <a:t> Beziehungsebene</a:t>
            </a:r>
          </a:p>
          <a:p>
            <a:pPr>
              <a:lnSpc>
                <a:spcPct val="107000"/>
              </a:lnSpc>
              <a:spcAft>
                <a:spcPts val="800"/>
              </a:spcAft>
            </a:pPr>
            <a:r>
              <a:rPr lang="de-DE" dirty="0">
                <a:effectLst/>
                <a:latin typeface="Arial" panose="020B0604020202020204" pitchFamily="34" charset="0"/>
                <a:ea typeface="Calibri" panose="020F0502020204030204" pitchFamily="34" charset="0"/>
                <a:cs typeface="Arial" panose="020B0604020202020204" pitchFamily="34" charset="0"/>
              </a:rPr>
              <a:t> Gefühle, Gedanken, </a:t>
            </a:r>
          </a:p>
        </p:txBody>
      </p:sp>
      <p:sp>
        <p:nvSpPr>
          <p:cNvPr id="107" name="Rechteck 106">
            <a:extLst>
              <a:ext uri="{FF2B5EF4-FFF2-40B4-BE49-F238E27FC236}">
                <a16:creationId xmlns:a16="http://schemas.microsoft.com/office/drawing/2014/main" id="{775BE905-8334-4B89-8719-50BB1D92C298}"/>
              </a:ext>
            </a:extLst>
          </p:cNvPr>
          <p:cNvSpPr/>
          <p:nvPr/>
        </p:nvSpPr>
        <p:spPr>
          <a:xfrm>
            <a:off x="1774884" y="771632"/>
            <a:ext cx="6194609" cy="669852"/>
          </a:xfrm>
          <a:prstGeom prst="rect">
            <a:avLst/>
          </a:prstGeom>
        </p:spPr>
        <p:txBody>
          <a:bodyPr vert="horz" lIns="91440" tIns="45720" rIns="91440" bIns="45720" rtlCol="0">
            <a:noAutofit/>
          </a:bodyPr>
          <a:lstStyle/>
          <a:p>
            <a:pPr>
              <a:spcBef>
                <a:spcPts val="1000"/>
              </a:spcBef>
              <a:buClr>
                <a:schemeClr val="accent1"/>
              </a:buClr>
            </a:pPr>
            <a:r>
              <a:rPr lang="en-US" sz="20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Eisbergmodell</a:t>
            </a:r>
            <a:r>
              <a:rPr lang="en-US" sz="2400" b="1" dirty="0">
                <a:latin typeface="Arial" panose="020B0604020202020204" pitchFamily="34" charset="0"/>
                <a:cs typeface="Arial" panose="020B0604020202020204" pitchFamily="34" charset="0"/>
              </a:rPr>
              <a:t> der </a:t>
            </a:r>
            <a:r>
              <a:rPr lang="en-US" sz="2400" b="1" dirty="0" err="1">
                <a:latin typeface="Arial" panose="020B0604020202020204" pitchFamily="34" charset="0"/>
                <a:cs typeface="Arial" panose="020B0604020202020204" pitchFamily="34" charset="0"/>
              </a:rPr>
              <a:t>Kommunikation</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374796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71" name="Group 70">
            <a:extLst>
              <a:ext uri="{FF2B5EF4-FFF2-40B4-BE49-F238E27FC236}">
                <a16:creationId xmlns:a16="http://schemas.microsoft.com/office/drawing/2014/main" id="{7398C59F-5A18-487B-91D6-B955AACF2E5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72" name="Freeform 11">
              <a:extLst>
                <a:ext uri="{FF2B5EF4-FFF2-40B4-BE49-F238E27FC236}">
                  <a16:creationId xmlns:a16="http://schemas.microsoft.com/office/drawing/2014/main" id="{0557FAFE-C7C3-47EC-A4F5-9B21663192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73" name="Freeform 12">
              <a:extLst>
                <a:ext uri="{FF2B5EF4-FFF2-40B4-BE49-F238E27FC236}">
                  <a16:creationId xmlns:a16="http://schemas.microsoft.com/office/drawing/2014/main" id="{95BC28FB-3882-4674-9D79-EA58BEB7CE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74" name="Freeform 13">
              <a:extLst>
                <a:ext uri="{FF2B5EF4-FFF2-40B4-BE49-F238E27FC236}">
                  <a16:creationId xmlns:a16="http://schemas.microsoft.com/office/drawing/2014/main" id="{9C6EC892-83F9-402F-8552-0AD7C0556E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75" name="Freeform 14">
              <a:extLst>
                <a:ext uri="{FF2B5EF4-FFF2-40B4-BE49-F238E27FC236}">
                  <a16:creationId xmlns:a16="http://schemas.microsoft.com/office/drawing/2014/main" id="{18387766-037C-4EF0-8471-D19CBF2A4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76" name="Freeform 15">
              <a:extLst>
                <a:ext uri="{FF2B5EF4-FFF2-40B4-BE49-F238E27FC236}">
                  <a16:creationId xmlns:a16="http://schemas.microsoft.com/office/drawing/2014/main" id="{1E364F38-6F3A-476A-93E6-962EA817C4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77" name="Freeform 16">
              <a:extLst>
                <a:ext uri="{FF2B5EF4-FFF2-40B4-BE49-F238E27FC236}">
                  <a16:creationId xmlns:a16="http://schemas.microsoft.com/office/drawing/2014/main" id="{35C335A4-1E67-4293-8BE2-DFB085D4FB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78" name="Freeform 17">
              <a:extLst>
                <a:ext uri="{FF2B5EF4-FFF2-40B4-BE49-F238E27FC236}">
                  <a16:creationId xmlns:a16="http://schemas.microsoft.com/office/drawing/2014/main" id="{9A8A0F10-2C98-4297-9F92-5D95533927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79" name="Freeform 18">
              <a:extLst>
                <a:ext uri="{FF2B5EF4-FFF2-40B4-BE49-F238E27FC236}">
                  <a16:creationId xmlns:a16="http://schemas.microsoft.com/office/drawing/2014/main" id="{C3B112A3-006E-4008-A778-DB5F6A09D5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80" name="Freeform 19">
              <a:extLst>
                <a:ext uri="{FF2B5EF4-FFF2-40B4-BE49-F238E27FC236}">
                  <a16:creationId xmlns:a16="http://schemas.microsoft.com/office/drawing/2014/main" id="{E5E62767-5C25-4C49-9568-432433A3C5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81" name="Freeform 20">
              <a:extLst>
                <a:ext uri="{FF2B5EF4-FFF2-40B4-BE49-F238E27FC236}">
                  <a16:creationId xmlns:a16="http://schemas.microsoft.com/office/drawing/2014/main" id="{598EC006-77B1-42BA-B815-66CCB9B170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82" name="Freeform 21">
              <a:extLst>
                <a:ext uri="{FF2B5EF4-FFF2-40B4-BE49-F238E27FC236}">
                  <a16:creationId xmlns:a16="http://schemas.microsoft.com/office/drawing/2014/main" id="{A144ED09-DA06-491D-95A8-AB3DED4329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83" name="Freeform 22">
              <a:extLst>
                <a:ext uri="{FF2B5EF4-FFF2-40B4-BE49-F238E27FC236}">
                  <a16:creationId xmlns:a16="http://schemas.microsoft.com/office/drawing/2014/main" id="{1CB00BD2-11CD-4A38-8F38-02B0D1105E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85" name="Group 84">
            <a:extLst>
              <a:ext uri="{FF2B5EF4-FFF2-40B4-BE49-F238E27FC236}">
                <a16:creationId xmlns:a16="http://schemas.microsoft.com/office/drawing/2014/main" id="{520234FB-542E-4550-9C2F-1B56FD41A1C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86" name="Freeform 27">
              <a:extLst>
                <a:ext uri="{FF2B5EF4-FFF2-40B4-BE49-F238E27FC236}">
                  <a16:creationId xmlns:a16="http://schemas.microsoft.com/office/drawing/2014/main" id="{41FCE1F3-DEB3-47CD-90FF-7DABB4AF45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87" name="Freeform 28">
              <a:extLst>
                <a:ext uri="{FF2B5EF4-FFF2-40B4-BE49-F238E27FC236}">
                  <a16:creationId xmlns:a16="http://schemas.microsoft.com/office/drawing/2014/main" id="{5708E488-C19B-452C-B197-6F1C34F6E7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88" name="Freeform 29">
              <a:extLst>
                <a:ext uri="{FF2B5EF4-FFF2-40B4-BE49-F238E27FC236}">
                  <a16:creationId xmlns:a16="http://schemas.microsoft.com/office/drawing/2014/main" id="{89D3FD25-890E-4981-A71D-EE796873D7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89" name="Freeform 30">
              <a:extLst>
                <a:ext uri="{FF2B5EF4-FFF2-40B4-BE49-F238E27FC236}">
                  <a16:creationId xmlns:a16="http://schemas.microsoft.com/office/drawing/2014/main" id="{51B5414C-556A-47CB-8EE2-974A85A7A4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90" name="Freeform 31">
              <a:extLst>
                <a:ext uri="{FF2B5EF4-FFF2-40B4-BE49-F238E27FC236}">
                  <a16:creationId xmlns:a16="http://schemas.microsoft.com/office/drawing/2014/main" id="{1C02B20C-2B27-4B75-8AEE-A5D2E2674B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91" name="Freeform 32">
              <a:extLst>
                <a:ext uri="{FF2B5EF4-FFF2-40B4-BE49-F238E27FC236}">
                  <a16:creationId xmlns:a16="http://schemas.microsoft.com/office/drawing/2014/main" id="{54427714-F9AA-4F93-BD1D-400F1EA93F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92" name="Freeform 33">
              <a:extLst>
                <a:ext uri="{FF2B5EF4-FFF2-40B4-BE49-F238E27FC236}">
                  <a16:creationId xmlns:a16="http://schemas.microsoft.com/office/drawing/2014/main" id="{28A77D6A-9E81-497F-ABCC-2695BB5ADD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93" name="Freeform 34">
              <a:extLst>
                <a:ext uri="{FF2B5EF4-FFF2-40B4-BE49-F238E27FC236}">
                  <a16:creationId xmlns:a16="http://schemas.microsoft.com/office/drawing/2014/main" id="{2A1533BA-1478-4F7C-8E24-3F3E905050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94" name="Freeform 35">
              <a:extLst>
                <a:ext uri="{FF2B5EF4-FFF2-40B4-BE49-F238E27FC236}">
                  <a16:creationId xmlns:a16="http://schemas.microsoft.com/office/drawing/2014/main" id="{39686201-E633-40FD-A80A-1E28AD52E3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95" name="Freeform 36">
              <a:extLst>
                <a:ext uri="{FF2B5EF4-FFF2-40B4-BE49-F238E27FC236}">
                  <a16:creationId xmlns:a16="http://schemas.microsoft.com/office/drawing/2014/main" id="{76A215C2-F590-4938-810B-F8A79366C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96" name="Freeform 37">
              <a:extLst>
                <a:ext uri="{FF2B5EF4-FFF2-40B4-BE49-F238E27FC236}">
                  <a16:creationId xmlns:a16="http://schemas.microsoft.com/office/drawing/2014/main" id="{85F418E7-330D-4002-8EC8-33C1A897FF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97" name="Freeform 38">
              <a:extLst>
                <a:ext uri="{FF2B5EF4-FFF2-40B4-BE49-F238E27FC236}">
                  <a16:creationId xmlns:a16="http://schemas.microsoft.com/office/drawing/2014/main" id="{8FFE669A-54C9-4436-9566-C5A90F16DB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99" name="Rectangle 98">
            <a:extLst>
              <a:ext uri="{FF2B5EF4-FFF2-40B4-BE49-F238E27FC236}">
                <a16:creationId xmlns:a16="http://schemas.microsoft.com/office/drawing/2014/main" id="{DE91395A-2D18-4AF6-A0AC-AAA7189FE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01" name="Freeform 11">
            <a:extLst>
              <a:ext uri="{FF2B5EF4-FFF2-40B4-BE49-F238E27FC236}">
                <a16:creationId xmlns:a16="http://schemas.microsoft.com/office/drawing/2014/main" id="{A57352BE-A213-4040-BE8E-D4A925AD9D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Rechteck 3">
            <a:extLst>
              <a:ext uri="{FF2B5EF4-FFF2-40B4-BE49-F238E27FC236}">
                <a16:creationId xmlns:a16="http://schemas.microsoft.com/office/drawing/2014/main" id="{4A152EDD-1ED1-4B1D-841B-B07A134E2B48}"/>
              </a:ext>
            </a:extLst>
          </p:cNvPr>
          <p:cNvSpPr/>
          <p:nvPr/>
        </p:nvSpPr>
        <p:spPr>
          <a:xfrm>
            <a:off x="1809372" y="787782"/>
            <a:ext cx="3038673" cy="859743"/>
          </a:xfrm>
          <a:prstGeom prst="rect">
            <a:avLst/>
          </a:prstGeom>
        </p:spPr>
        <p:txBody>
          <a:bodyPr vert="horz" lIns="91440" tIns="45720" rIns="91440" bIns="45720" rtlCol="0">
            <a:noAutofit/>
          </a:bodyPr>
          <a:lstStyle/>
          <a:p>
            <a:pPr>
              <a:spcBef>
                <a:spcPts val="1000"/>
              </a:spcBef>
              <a:buClr>
                <a:schemeClr val="accent1"/>
              </a:buClr>
            </a:pPr>
            <a:endParaRPr lang="en-US" sz="2400" dirty="0">
              <a:latin typeface="Arial" panose="020B0604020202020204" pitchFamily="34" charset="0"/>
              <a:cs typeface="Arial" panose="020B0604020202020204" pitchFamily="34" charset="0"/>
            </a:endParaRPr>
          </a:p>
        </p:txBody>
      </p:sp>
      <p:sp>
        <p:nvSpPr>
          <p:cNvPr id="36" name="Fußzeilenplatzhalter 3">
            <a:extLst>
              <a:ext uri="{FF2B5EF4-FFF2-40B4-BE49-F238E27FC236}">
                <a16:creationId xmlns:a16="http://schemas.microsoft.com/office/drawing/2014/main" id="{387F9755-BFF6-4710-9A3C-C24E026FE14E}"/>
              </a:ext>
            </a:extLst>
          </p:cNvPr>
          <p:cNvSpPr>
            <a:spLocks noGrp="1"/>
          </p:cNvSpPr>
          <p:nvPr>
            <p:ph type="ftr" sz="quarter" idx="11"/>
          </p:nvPr>
        </p:nvSpPr>
        <p:spPr>
          <a:xfrm>
            <a:off x="8124384" y="6320385"/>
            <a:ext cx="3966965" cy="365125"/>
          </a:xfrm>
        </p:spPr>
        <p:txBody>
          <a:bodyPr/>
          <a:lstStyle/>
          <a:p>
            <a:r>
              <a:rPr lang="de-DE" dirty="0"/>
              <a:t>LAG Geschäftsstelle BW / WJT 2021/Teamassistentinnen Teil 1 und 2</a:t>
            </a:r>
            <a:endParaRPr lang="en-US" dirty="0"/>
          </a:p>
        </p:txBody>
      </p:sp>
      <p:pic>
        <p:nvPicPr>
          <p:cNvPr id="2" name="Grafik 1">
            <a:extLst>
              <a:ext uri="{FF2B5EF4-FFF2-40B4-BE49-F238E27FC236}">
                <a16:creationId xmlns:a16="http://schemas.microsoft.com/office/drawing/2014/main" id="{FB07B5C0-F8D6-4BD2-8A44-44FA0821EFCF}"/>
              </a:ext>
            </a:extLst>
          </p:cNvPr>
          <p:cNvPicPr>
            <a:picLocks noChangeAspect="1"/>
          </p:cNvPicPr>
          <p:nvPr/>
        </p:nvPicPr>
        <p:blipFill>
          <a:blip r:embed="rId2"/>
          <a:stretch>
            <a:fillRect/>
          </a:stretch>
        </p:blipFill>
        <p:spPr>
          <a:xfrm>
            <a:off x="8562159" y="172490"/>
            <a:ext cx="3426249" cy="779632"/>
          </a:xfrm>
          <a:prstGeom prst="rect">
            <a:avLst/>
          </a:prstGeom>
        </p:spPr>
      </p:pic>
      <p:sp>
        <p:nvSpPr>
          <p:cNvPr id="3" name="Rectangle 1">
            <a:extLst>
              <a:ext uri="{FF2B5EF4-FFF2-40B4-BE49-F238E27FC236}">
                <a16:creationId xmlns:a16="http://schemas.microsoft.com/office/drawing/2014/main" id="{23FC798A-AE1E-411B-B157-A37D9EBB69BB}"/>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2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a:t>
            </a:r>
            <a:endParaRPr kumimoji="0" lang="de-DE" altLang="de-DE"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de-DE" altLang="de-DE" sz="12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b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
        <p:nvSpPr>
          <p:cNvPr id="6" name="Rectangle 2">
            <a:extLst>
              <a:ext uri="{FF2B5EF4-FFF2-40B4-BE49-F238E27FC236}">
                <a16:creationId xmlns:a16="http://schemas.microsoft.com/office/drawing/2014/main" id="{EC5F4287-4E4F-44CA-8A63-B9545C05E194}"/>
              </a:ext>
            </a:extLst>
          </p:cNvPr>
          <p:cNvSpPr>
            <a:spLocks noChangeArrowheads="1"/>
          </p:cNvSpPr>
          <p:nvPr/>
        </p:nvSpPr>
        <p:spPr bwMode="auto">
          <a:xfrm>
            <a:off x="0" y="0"/>
            <a:ext cx="12192000" cy="15875"/>
          </a:xfrm>
          <a:prstGeom prst="rect">
            <a:avLst/>
          </a:prstGeom>
          <a:solidFill>
            <a:srgbClr val="000000"/>
          </a:solidFill>
          <a:ln w="9525">
            <a:solidFill>
              <a:schemeClr val="tx1"/>
            </a:solidFill>
            <a:prstDash val="solid"/>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4114" name="Textfeld 4113">
            <a:extLst>
              <a:ext uri="{FF2B5EF4-FFF2-40B4-BE49-F238E27FC236}">
                <a16:creationId xmlns:a16="http://schemas.microsoft.com/office/drawing/2014/main" id="{B76BDDA0-CF03-44D6-AB54-C3816B96CAC1}"/>
              </a:ext>
            </a:extLst>
          </p:cNvPr>
          <p:cNvSpPr txBox="1"/>
          <p:nvPr/>
        </p:nvSpPr>
        <p:spPr>
          <a:xfrm>
            <a:off x="5592932" y="2792027"/>
            <a:ext cx="914400" cy="914400"/>
          </a:xfrm>
          <a:prstGeom prst="rect">
            <a:avLst/>
          </a:prstGeom>
          <a:noFill/>
        </p:spPr>
        <p:txBody>
          <a:bodyPr wrap="square" rtlCol="0">
            <a:spAutoFit/>
          </a:bodyPr>
          <a:lstStyle/>
          <a:p>
            <a:endParaRPr lang="de-DE"/>
          </a:p>
        </p:txBody>
      </p:sp>
      <p:sp>
        <p:nvSpPr>
          <p:cNvPr id="4138" name="Rectangle 216">
            <a:extLst>
              <a:ext uri="{FF2B5EF4-FFF2-40B4-BE49-F238E27FC236}">
                <a16:creationId xmlns:a16="http://schemas.microsoft.com/office/drawing/2014/main" id="{A7836A2E-A54D-43B6-8BDC-B23F1CD3E9B7}"/>
              </a:ext>
            </a:extLst>
          </p:cNvPr>
          <p:cNvSpPr>
            <a:spLocks noChangeArrowheads="1"/>
          </p:cNvSpPr>
          <p:nvPr/>
        </p:nvSpPr>
        <p:spPr bwMode="auto">
          <a:xfrm rot="9075804">
            <a:off x="152400" y="1066800"/>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1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de-DE" altLang="de-DE"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
        <p:nvSpPr>
          <p:cNvPr id="4139" name="Rectangle 218">
            <a:extLst>
              <a:ext uri="{FF2B5EF4-FFF2-40B4-BE49-F238E27FC236}">
                <a16:creationId xmlns:a16="http://schemas.microsoft.com/office/drawing/2014/main" id="{D9801974-BC2F-4724-A625-1EE65B1FBF8F}"/>
              </a:ext>
            </a:extLst>
          </p:cNvPr>
          <p:cNvSpPr>
            <a:spLocks noChangeArrowheads="1"/>
          </p:cNvSpPr>
          <p:nvPr/>
        </p:nvSpPr>
        <p:spPr bwMode="auto">
          <a:xfrm>
            <a:off x="152400" y="1066800"/>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de-DE" altLang="de-DE" sz="1800" b="0" i="0" u="none" strike="noStrike" cap="none" normalizeH="0" baseline="0">
                <a:ln>
                  <a:noFill/>
                </a:ln>
                <a:solidFill>
                  <a:schemeClr val="tx1"/>
                </a:solidFill>
                <a:effectLst/>
                <a:latin typeface="Arial" panose="020B0604020202020204" pitchFamily="34" charset="0"/>
              </a:rPr>
            </a:br>
            <a:endParaRPr kumimoji="0" lang="de-DE" altLang="de-DE"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4140" name="Rectangle 227">
            <a:extLst>
              <a:ext uri="{FF2B5EF4-FFF2-40B4-BE49-F238E27FC236}">
                <a16:creationId xmlns:a16="http://schemas.microsoft.com/office/drawing/2014/main" id="{BBFDAB2E-519D-47B9-AC10-4A1A7DED9543}"/>
              </a:ext>
            </a:extLst>
          </p:cNvPr>
          <p:cNvSpPr>
            <a:spLocks noChangeArrowheads="1"/>
          </p:cNvSpPr>
          <p:nvPr/>
        </p:nvSpPr>
        <p:spPr bwMode="auto">
          <a:xfrm>
            <a:off x="152400" y="1066800"/>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de-DE" altLang="de-DE" sz="1100" b="0" i="0" u="none" strike="noStrike" cap="none" normalizeH="0" baseline="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de-DE" altLang="de-DE" sz="1100" b="0" i="0" u="none" strike="noStrike" cap="none" normalizeH="0" baseline="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4141" name="Rectangle 228">
            <a:extLst>
              <a:ext uri="{FF2B5EF4-FFF2-40B4-BE49-F238E27FC236}">
                <a16:creationId xmlns:a16="http://schemas.microsoft.com/office/drawing/2014/main" id="{5B811449-5CF4-4428-B1C1-57C3FB90C8A1}"/>
              </a:ext>
            </a:extLst>
          </p:cNvPr>
          <p:cNvSpPr>
            <a:spLocks noChangeArrowheads="1"/>
          </p:cNvSpPr>
          <p:nvPr/>
        </p:nvSpPr>
        <p:spPr bwMode="auto">
          <a:xfrm>
            <a:off x="152400" y="3679825"/>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4142" name="Rectangle 231">
            <a:extLst>
              <a:ext uri="{FF2B5EF4-FFF2-40B4-BE49-F238E27FC236}">
                <a16:creationId xmlns:a16="http://schemas.microsoft.com/office/drawing/2014/main" id="{411AE5C2-281A-4B3F-9875-E75615058EB7}"/>
              </a:ext>
            </a:extLst>
          </p:cNvPr>
          <p:cNvSpPr>
            <a:spLocks noChangeArrowheads="1"/>
          </p:cNvSpPr>
          <p:nvPr/>
        </p:nvSpPr>
        <p:spPr bwMode="auto">
          <a:xfrm>
            <a:off x="152400" y="36798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de-DE" altLang="de-DE" sz="1800" b="0" i="0" u="none" strike="noStrike" cap="none" normalizeH="0" baseline="0">
                <a:ln>
                  <a:noFill/>
                </a:ln>
                <a:solidFill>
                  <a:schemeClr val="tx1"/>
                </a:solidFill>
                <a:effectLst/>
                <a:latin typeface="Arial" panose="020B0604020202020204" pitchFamily="34" charset="0"/>
              </a:rPr>
            </a:br>
            <a:endParaRPr kumimoji="0" lang="de-DE" altLang="de-DE"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107" name="Rechteck 106">
            <a:extLst>
              <a:ext uri="{FF2B5EF4-FFF2-40B4-BE49-F238E27FC236}">
                <a16:creationId xmlns:a16="http://schemas.microsoft.com/office/drawing/2014/main" id="{775BE905-8334-4B89-8719-50BB1D92C298}"/>
              </a:ext>
            </a:extLst>
          </p:cNvPr>
          <p:cNvSpPr/>
          <p:nvPr/>
        </p:nvSpPr>
        <p:spPr>
          <a:xfrm>
            <a:off x="2653928" y="801764"/>
            <a:ext cx="6194609" cy="852867"/>
          </a:xfrm>
          <a:prstGeom prst="rect">
            <a:avLst/>
          </a:prstGeom>
        </p:spPr>
        <p:txBody>
          <a:bodyPr vert="horz" lIns="91440" tIns="45720" rIns="91440" bIns="45720" rtlCol="0">
            <a:noAutofit/>
          </a:bodyPr>
          <a:lstStyle/>
          <a:p>
            <a:pPr>
              <a:spcBef>
                <a:spcPts val="1000"/>
              </a:spcBef>
              <a:buClr>
                <a:schemeClr val="accent1"/>
              </a:buClr>
            </a:pPr>
            <a:r>
              <a:rPr lang="en-US" sz="2400" b="1" dirty="0">
                <a:latin typeface="Arial" panose="020B0604020202020204" pitchFamily="34" charset="0"/>
                <a:cs typeface="Arial" panose="020B0604020202020204" pitchFamily="34" charset="0"/>
              </a:rPr>
              <a:t>VW – Regel der </a:t>
            </a:r>
            <a:r>
              <a:rPr lang="en-US" sz="2400" b="1" dirty="0" err="1">
                <a:latin typeface="Arial" panose="020B0604020202020204" pitchFamily="34" charset="0"/>
                <a:cs typeface="Arial" panose="020B0604020202020204" pitchFamily="34" charset="0"/>
              </a:rPr>
              <a:t>Kommunikation</a:t>
            </a:r>
            <a:endParaRPr lang="en-US" sz="2400" b="1" dirty="0">
              <a:latin typeface="Arial" panose="020B0604020202020204" pitchFamily="34" charset="0"/>
              <a:cs typeface="Arial" panose="020B0604020202020204" pitchFamily="34" charset="0"/>
            </a:endParaRPr>
          </a:p>
          <a:p>
            <a:pPr>
              <a:spcBef>
                <a:spcPts val="1000"/>
              </a:spcBef>
              <a:buClr>
                <a:schemeClr val="accent1"/>
              </a:buClr>
            </a:pPr>
            <a:r>
              <a:rPr lang="en-US" sz="2400" b="1" dirty="0">
                <a:latin typeface="Arial" panose="020B0604020202020204" pitchFamily="34" charset="0"/>
                <a:cs typeface="Arial" panose="020B0604020202020204" pitchFamily="34" charset="0"/>
              </a:rPr>
              <a:t>          = </a:t>
            </a:r>
            <a:r>
              <a:rPr lang="en-US" sz="2400" b="1" dirty="0" err="1">
                <a:solidFill>
                  <a:srgbClr val="FFC000"/>
                </a:solidFill>
                <a:latin typeface="Arial" panose="020B0604020202020204" pitchFamily="34" charset="0"/>
                <a:cs typeface="Arial" panose="020B0604020202020204" pitchFamily="34" charset="0"/>
              </a:rPr>
              <a:t>goldene</a:t>
            </a:r>
            <a:r>
              <a:rPr lang="en-US" sz="2400" b="1" dirty="0">
                <a:solidFill>
                  <a:srgbClr val="FFC000"/>
                </a:solidFill>
                <a:latin typeface="Arial" panose="020B0604020202020204" pitchFamily="34" charset="0"/>
                <a:cs typeface="Arial" panose="020B0604020202020204" pitchFamily="34" charset="0"/>
              </a:rPr>
              <a:t> </a:t>
            </a:r>
            <a:r>
              <a:rPr lang="en-US" sz="2400" b="1" dirty="0">
                <a:latin typeface="Arial" panose="020B0604020202020204" pitchFamily="34" charset="0"/>
                <a:cs typeface="Arial" panose="020B0604020202020204" pitchFamily="34" charset="0"/>
              </a:rPr>
              <a:t>Regel </a:t>
            </a:r>
          </a:p>
        </p:txBody>
      </p:sp>
      <p:pic>
        <p:nvPicPr>
          <p:cNvPr id="46" name="Grafik 45">
            <a:extLst>
              <a:ext uri="{FF2B5EF4-FFF2-40B4-BE49-F238E27FC236}">
                <a16:creationId xmlns:a16="http://schemas.microsoft.com/office/drawing/2014/main" id="{32CADBF5-3C3D-489A-A728-2A0D2C6727DF}"/>
              </a:ext>
            </a:extLst>
          </p:cNvPr>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104207" y="2634042"/>
            <a:ext cx="1869440" cy="1607820"/>
          </a:xfrm>
          <a:prstGeom prst="rect">
            <a:avLst/>
          </a:prstGeom>
        </p:spPr>
      </p:pic>
      <p:sp>
        <p:nvSpPr>
          <p:cNvPr id="47" name="Textfeld 29">
            <a:extLst>
              <a:ext uri="{FF2B5EF4-FFF2-40B4-BE49-F238E27FC236}">
                <a16:creationId xmlns:a16="http://schemas.microsoft.com/office/drawing/2014/main" id="{E60C239B-C33F-4549-B5B5-06842E2F683C}"/>
              </a:ext>
            </a:extLst>
          </p:cNvPr>
          <p:cNvSpPr txBox="1"/>
          <p:nvPr/>
        </p:nvSpPr>
        <p:spPr>
          <a:xfrm>
            <a:off x="5174925" y="2316158"/>
            <a:ext cx="2043430" cy="2047258"/>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de-DE" sz="1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de-DE" sz="3600" b="1" dirty="0">
                <a:solidFill>
                  <a:srgbClr val="1F3864"/>
                </a:solidFill>
                <a:effectLst/>
                <a:latin typeface="Calibri" panose="020F0502020204030204" pitchFamily="34" charset="0"/>
                <a:ea typeface="Calibri" panose="020F0502020204030204" pitchFamily="34" charset="0"/>
                <a:cs typeface="Times New Roman" panose="02020603050405020304" pitchFamily="18" charset="0"/>
              </a:rPr>
              <a:t>V</a:t>
            </a:r>
            <a:r>
              <a:rPr lang="de-DE" sz="2400" b="1" dirty="0">
                <a:solidFill>
                  <a:srgbClr val="1F3864"/>
                </a:solidFill>
                <a:effectLst/>
                <a:latin typeface="Calibri" panose="020F0502020204030204" pitchFamily="34" charset="0"/>
                <a:ea typeface="Calibri" panose="020F0502020204030204" pitchFamily="34" charset="0"/>
                <a:cs typeface="Times New Roman" panose="02020603050405020304" pitchFamily="18" charset="0"/>
              </a:rPr>
              <a:t> O R W U R F</a:t>
            </a:r>
            <a:endParaRPr lang="de-DE"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e-DE" sz="24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de-DE" sz="4000" b="1" dirty="0">
                <a:solidFill>
                  <a:srgbClr val="1F3864"/>
                </a:solidFill>
                <a:effectLst/>
                <a:latin typeface="Calibri" panose="020F0502020204030204" pitchFamily="34" charset="0"/>
                <a:ea typeface="Calibri" panose="020F0502020204030204" pitchFamily="34" charset="0"/>
                <a:cs typeface="Times New Roman" panose="02020603050405020304" pitchFamily="18" charset="0"/>
              </a:rPr>
              <a:t>W</a:t>
            </a:r>
            <a:r>
              <a:rPr lang="de-DE" sz="2400" b="1" dirty="0">
                <a:solidFill>
                  <a:srgbClr val="1F3864"/>
                </a:solidFill>
                <a:effectLst/>
                <a:latin typeface="Calibri" panose="020F0502020204030204" pitchFamily="34" charset="0"/>
                <a:ea typeface="Calibri" panose="020F0502020204030204" pitchFamily="34" charset="0"/>
                <a:cs typeface="Times New Roman" panose="02020603050405020304" pitchFamily="18" charset="0"/>
              </a:rPr>
              <a:t> U N S C H </a:t>
            </a:r>
            <a:endParaRPr lang="de-DE"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8" name="Grafik 47">
            <a:extLst>
              <a:ext uri="{FF2B5EF4-FFF2-40B4-BE49-F238E27FC236}">
                <a16:creationId xmlns:a16="http://schemas.microsoft.com/office/drawing/2014/main" id="{B44FD427-B34D-4E69-9987-9B334BE65444}"/>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6005830" y="3380827"/>
            <a:ext cx="180340" cy="311785"/>
          </a:xfrm>
          <a:prstGeom prst="rect">
            <a:avLst/>
          </a:prstGeom>
          <a:noFill/>
          <a:ln>
            <a:noFill/>
          </a:ln>
        </p:spPr>
      </p:pic>
    </p:spTree>
    <p:extLst>
      <p:ext uri="{BB962C8B-B14F-4D97-AF65-F5344CB8AC3E}">
        <p14:creationId xmlns:p14="http://schemas.microsoft.com/office/powerpoint/2010/main" val="132691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71" name="Group 70">
            <a:extLst>
              <a:ext uri="{FF2B5EF4-FFF2-40B4-BE49-F238E27FC236}">
                <a16:creationId xmlns:a16="http://schemas.microsoft.com/office/drawing/2014/main" id="{7398C59F-5A18-487B-91D6-B955AACF2E5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72" name="Freeform 11">
              <a:extLst>
                <a:ext uri="{FF2B5EF4-FFF2-40B4-BE49-F238E27FC236}">
                  <a16:creationId xmlns:a16="http://schemas.microsoft.com/office/drawing/2014/main" id="{0557FAFE-C7C3-47EC-A4F5-9B21663192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73" name="Freeform 12">
              <a:extLst>
                <a:ext uri="{FF2B5EF4-FFF2-40B4-BE49-F238E27FC236}">
                  <a16:creationId xmlns:a16="http://schemas.microsoft.com/office/drawing/2014/main" id="{95BC28FB-3882-4674-9D79-EA58BEB7CE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74" name="Freeform 13">
              <a:extLst>
                <a:ext uri="{FF2B5EF4-FFF2-40B4-BE49-F238E27FC236}">
                  <a16:creationId xmlns:a16="http://schemas.microsoft.com/office/drawing/2014/main" id="{9C6EC892-83F9-402F-8552-0AD7C0556E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75" name="Freeform 14">
              <a:extLst>
                <a:ext uri="{FF2B5EF4-FFF2-40B4-BE49-F238E27FC236}">
                  <a16:creationId xmlns:a16="http://schemas.microsoft.com/office/drawing/2014/main" id="{18387766-037C-4EF0-8471-D19CBF2A4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76" name="Freeform 15">
              <a:extLst>
                <a:ext uri="{FF2B5EF4-FFF2-40B4-BE49-F238E27FC236}">
                  <a16:creationId xmlns:a16="http://schemas.microsoft.com/office/drawing/2014/main" id="{1E364F38-6F3A-476A-93E6-962EA817C4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77" name="Freeform 16">
              <a:extLst>
                <a:ext uri="{FF2B5EF4-FFF2-40B4-BE49-F238E27FC236}">
                  <a16:creationId xmlns:a16="http://schemas.microsoft.com/office/drawing/2014/main" id="{35C335A4-1E67-4293-8BE2-DFB085D4FB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78" name="Freeform 17">
              <a:extLst>
                <a:ext uri="{FF2B5EF4-FFF2-40B4-BE49-F238E27FC236}">
                  <a16:creationId xmlns:a16="http://schemas.microsoft.com/office/drawing/2014/main" id="{9A8A0F10-2C98-4297-9F92-5D95533927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79" name="Freeform 18">
              <a:extLst>
                <a:ext uri="{FF2B5EF4-FFF2-40B4-BE49-F238E27FC236}">
                  <a16:creationId xmlns:a16="http://schemas.microsoft.com/office/drawing/2014/main" id="{C3B112A3-006E-4008-A778-DB5F6A09D5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80" name="Freeform 19">
              <a:extLst>
                <a:ext uri="{FF2B5EF4-FFF2-40B4-BE49-F238E27FC236}">
                  <a16:creationId xmlns:a16="http://schemas.microsoft.com/office/drawing/2014/main" id="{E5E62767-5C25-4C49-9568-432433A3C5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81" name="Freeform 20">
              <a:extLst>
                <a:ext uri="{FF2B5EF4-FFF2-40B4-BE49-F238E27FC236}">
                  <a16:creationId xmlns:a16="http://schemas.microsoft.com/office/drawing/2014/main" id="{598EC006-77B1-42BA-B815-66CCB9B170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82" name="Freeform 21">
              <a:extLst>
                <a:ext uri="{FF2B5EF4-FFF2-40B4-BE49-F238E27FC236}">
                  <a16:creationId xmlns:a16="http://schemas.microsoft.com/office/drawing/2014/main" id="{A144ED09-DA06-491D-95A8-AB3DED4329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83" name="Freeform 22">
              <a:extLst>
                <a:ext uri="{FF2B5EF4-FFF2-40B4-BE49-F238E27FC236}">
                  <a16:creationId xmlns:a16="http://schemas.microsoft.com/office/drawing/2014/main" id="{1CB00BD2-11CD-4A38-8F38-02B0D1105E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85" name="Group 84">
            <a:extLst>
              <a:ext uri="{FF2B5EF4-FFF2-40B4-BE49-F238E27FC236}">
                <a16:creationId xmlns:a16="http://schemas.microsoft.com/office/drawing/2014/main" id="{520234FB-542E-4550-9C2F-1B56FD41A1C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86" name="Freeform 27">
              <a:extLst>
                <a:ext uri="{FF2B5EF4-FFF2-40B4-BE49-F238E27FC236}">
                  <a16:creationId xmlns:a16="http://schemas.microsoft.com/office/drawing/2014/main" id="{41FCE1F3-DEB3-47CD-90FF-7DABB4AF45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87" name="Freeform 28">
              <a:extLst>
                <a:ext uri="{FF2B5EF4-FFF2-40B4-BE49-F238E27FC236}">
                  <a16:creationId xmlns:a16="http://schemas.microsoft.com/office/drawing/2014/main" id="{5708E488-C19B-452C-B197-6F1C34F6E7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88" name="Freeform 29">
              <a:extLst>
                <a:ext uri="{FF2B5EF4-FFF2-40B4-BE49-F238E27FC236}">
                  <a16:creationId xmlns:a16="http://schemas.microsoft.com/office/drawing/2014/main" id="{89D3FD25-890E-4981-A71D-EE796873D7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89" name="Freeform 30">
              <a:extLst>
                <a:ext uri="{FF2B5EF4-FFF2-40B4-BE49-F238E27FC236}">
                  <a16:creationId xmlns:a16="http://schemas.microsoft.com/office/drawing/2014/main" id="{51B5414C-556A-47CB-8EE2-974A85A7A4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90" name="Freeform 31">
              <a:extLst>
                <a:ext uri="{FF2B5EF4-FFF2-40B4-BE49-F238E27FC236}">
                  <a16:creationId xmlns:a16="http://schemas.microsoft.com/office/drawing/2014/main" id="{1C02B20C-2B27-4B75-8AEE-A5D2E2674B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91" name="Freeform 32">
              <a:extLst>
                <a:ext uri="{FF2B5EF4-FFF2-40B4-BE49-F238E27FC236}">
                  <a16:creationId xmlns:a16="http://schemas.microsoft.com/office/drawing/2014/main" id="{54427714-F9AA-4F93-BD1D-400F1EA93F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92" name="Freeform 33">
              <a:extLst>
                <a:ext uri="{FF2B5EF4-FFF2-40B4-BE49-F238E27FC236}">
                  <a16:creationId xmlns:a16="http://schemas.microsoft.com/office/drawing/2014/main" id="{28A77D6A-9E81-497F-ABCC-2695BB5ADD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93" name="Freeform 34">
              <a:extLst>
                <a:ext uri="{FF2B5EF4-FFF2-40B4-BE49-F238E27FC236}">
                  <a16:creationId xmlns:a16="http://schemas.microsoft.com/office/drawing/2014/main" id="{2A1533BA-1478-4F7C-8E24-3F3E905050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94" name="Freeform 35">
              <a:extLst>
                <a:ext uri="{FF2B5EF4-FFF2-40B4-BE49-F238E27FC236}">
                  <a16:creationId xmlns:a16="http://schemas.microsoft.com/office/drawing/2014/main" id="{39686201-E633-40FD-A80A-1E28AD52E3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95" name="Freeform 36">
              <a:extLst>
                <a:ext uri="{FF2B5EF4-FFF2-40B4-BE49-F238E27FC236}">
                  <a16:creationId xmlns:a16="http://schemas.microsoft.com/office/drawing/2014/main" id="{76A215C2-F590-4938-810B-F8A79366C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96" name="Freeform 37">
              <a:extLst>
                <a:ext uri="{FF2B5EF4-FFF2-40B4-BE49-F238E27FC236}">
                  <a16:creationId xmlns:a16="http://schemas.microsoft.com/office/drawing/2014/main" id="{85F418E7-330D-4002-8EC8-33C1A897FF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97" name="Freeform 38">
              <a:extLst>
                <a:ext uri="{FF2B5EF4-FFF2-40B4-BE49-F238E27FC236}">
                  <a16:creationId xmlns:a16="http://schemas.microsoft.com/office/drawing/2014/main" id="{8FFE669A-54C9-4436-9566-C5A90F16DB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99" name="Rectangle 98">
            <a:extLst>
              <a:ext uri="{FF2B5EF4-FFF2-40B4-BE49-F238E27FC236}">
                <a16:creationId xmlns:a16="http://schemas.microsoft.com/office/drawing/2014/main" id="{DE91395A-2D18-4AF6-A0AC-AAA7189FE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01" name="Freeform 11">
            <a:extLst>
              <a:ext uri="{FF2B5EF4-FFF2-40B4-BE49-F238E27FC236}">
                <a16:creationId xmlns:a16="http://schemas.microsoft.com/office/drawing/2014/main" id="{A57352BE-A213-4040-BE8E-D4A925AD9D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Rechteck 3">
            <a:extLst>
              <a:ext uri="{FF2B5EF4-FFF2-40B4-BE49-F238E27FC236}">
                <a16:creationId xmlns:a16="http://schemas.microsoft.com/office/drawing/2014/main" id="{4A152EDD-1ED1-4B1D-841B-B07A134E2B48}"/>
              </a:ext>
            </a:extLst>
          </p:cNvPr>
          <p:cNvSpPr/>
          <p:nvPr/>
        </p:nvSpPr>
        <p:spPr>
          <a:xfrm>
            <a:off x="1809372" y="787782"/>
            <a:ext cx="3038673" cy="859743"/>
          </a:xfrm>
          <a:prstGeom prst="rect">
            <a:avLst/>
          </a:prstGeom>
        </p:spPr>
        <p:txBody>
          <a:bodyPr vert="horz" lIns="91440" tIns="45720" rIns="91440" bIns="45720" rtlCol="0">
            <a:noAutofit/>
          </a:bodyPr>
          <a:lstStyle/>
          <a:p>
            <a:pPr>
              <a:spcBef>
                <a:spcPts val="1000"/>
              </a:spcBef>
              <a:buClr>
                <a:schemeClr val="accent1"/>
              </a:buClr>
            </a:pPr>
            <a:endParaRPr lang="en-US" sz="2400" dirty="0">
              <a:latin typeface="Arial" panose="020B0604020202020204" pitchFamily="34" charset="0"/>
              <a:cs typeface="Arial" panose="020B0604020202020204" pitchFamily="34" charset="0"/>
            </a:endParaRPr>
          </a:p>
        </p:txBody>
      </p:sp>
      <p:sp>
        <p:nvSpPr>
          <p:cNvPr id="36" name="Fußzeilenplatzhalter 3">
            <a:extLst>
              <a:ext uri="{FF2B5EF4-FFF2-40B4-BE49-F238E27FC236}">
                <a16:creationId xmlns:a16="http://schemas.microsoft.com/office/drawing/2014/main" id="{387F9755-BFF6-4710-9A3C-C24E026FE14E}"/>
              </a:ext>
            </a:extLst>
          </p:cNvPr>
          <p:cNvSpPr>
            <a:spLocks noGrp="1"/>
          </p:cNvSpPr>
          <p:nvPr>
            <p:ph type="ftr" sz="quarter" idx="11"/>
          </p:nvPr>
        </p:nvSpPr>
        <p:spPr>
          <a:xfrm>
            <a:off x="8124384" y="6320385"/>
            <a:ext cx="3966965" cy="365125"/>
          </a:xfrm>
        </p:spPr>
        <p:txBody>
          <a:bodyPr/>
          <a:lstStyle/>
          <a:p>
            <a:r>
              <a:rPr lang="de-DE" dirty="0"/>
              <a:t>LAG Geschäftsstelle BW / WJT 2021/Teamassistentinnen Teil 1 und 2</a:t>
            </a:r>
            <a:endParaRPr lang="en-US" dirty="0"/>
          </a:p>
        </p:txBody>
      </p:sp>
      <p:pic>
        <p:nvPicPr>
          <p:cNvPr id="2" name="Grafik 1">
            <a:extLst>
              <a:ext uri="{FF2B5EF4-FFF2-40B4-BE49-F238E27FC236}">
                <a16:creationId xmlns:a16="http://schemas.microsoft.com/office/drawing/2014/main" id="{FB07B5C0-F8D6-4BD2-8A44-44FA0821EFCF}"/>
              </a:ext>
            </a:extLst>
          </p:cNvPr>
          <p:cNvPicPr>
            <a:picLocks noChangeAspect="1"/>
          </p:cNvPicPr>
          <p:nvPr/>
        </p:nvPicPr>
        <p:blipFill>
          <a:blip r:embed="rId2"/>
          <a:stretch>
            <a:fillRect/>
          </a:stretch>
        </p:blipFill>
        <p:spPr>
          <a:xfrm>
            <a:off x="8562159" y="172490"/>
            <a:ext cx="3426249" cy="779632"/>
          </a:xfrm>
          <a:prstGeom prst="rect">
            <a:avLst/>
          </a:prstGeom>
        </p:spPr>
      </p:pic>
      <p:sp>
        <p:nvSpPr>
          <p:cNvPr id="3" name="Rectangle 1">
            <a:extLst>
              <a:ext uri="{FF2B5EF4-FFF2-40B4-BE49-F238E27FC236}">
                <a16:creationId xmlns:a16="http://schemas.microsoft.com/office/drawing/2014/main" id="{23FC798A-AE1E-411B-B157-A37D9EBB69BB}"/>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2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a:t>
            </a:r>
            <a:endParaRPr kumimoji="0" lang="de-DE" altLang="de-DE"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de-DE" altLang="de-DE" sz="12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b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
        <p:nvSpPr>
          <p:cNvPr id="6" name="Rectangle 2">
            <a:extLst>
              <a:ext uri="{FF2B5EF4-FFF2-40B4-BE49-F238E27FC236}">
                <a16:creationId xmlns:a16="http://schemas.microsoft.com/office/drawing/2014/main" id="{EC5F4287-4E4F-44CA-8A63-B9545C05E194}"/>
              </a:ext>
            </a:extLst>
          </p:cNvPr>
          <p:cNvSpPr>
            <a:spLocks noChangeArrowheads="1"/>
          </p:cNvSpPr>
          <p:nvPr/>
        </p:nvSpPr>
        <p:spPr bwMode="auto">
          <a:xfrm>
            <a:off x="0" y="0"/>
            <a:ext cx="12192000" cy="15875"/>
          </a:xfrm>
          <a:prstGeom prst="rect">
            <a:avLst/>
          </a:prstGeom>
          <a:solidFill>
            <a:srgbClr val="000000"/>
          </a:solidFill>
          <a:ln w="9525">
            <a:solidFill>
              <a:schemeClr val="tx1"/>
            </a:solidFill>
            <a:prstDash val="solid"/>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4114" name="Textfeld 4113">
            <a:extLst>
              <a:ext uri="{FF2B5EF4-FFF2-40B4-BE49-F238E27FC236}">
                <a16:creationId xmlns:a16="http://schemas.microsoft.com/office/drawing/2014/main" id="{B76BDDA0-CF03-44D6-AB54-C3816B96CAC1}"/>
              </a:ext>
            </a:extLst>
          </p:cNvPr>
          <p:cNvSpPr txBox="1"/>
          <p:nvPr/>
        </p:nvSpPr>
        <p:spPr>
          <a:xfrm>
            <a:off x="5592932" y="2792027"/>
            <a:ext cx="914400" cy="914400"/>
          </a:xfrm>
          <a:prstGeom prst="rect">
            <a:avLst/>
          </a:prstGeom>
          <a:noFill/>
        </p:spPr>
        <p:txBody>
          <a:bodyPr wrap="square" rtlCol="0">
            <a:spAutoFit/>
          </a:bodyPr>
          <a:lstStyle/>
          <a:p>
            <a:endParaRPr lang="de-DE"/>
          </a:p>
        </p:txBody>
      </p:sp>
      <p:sp>
        <p:nvSpPr>
          <p:cNvPr id="4138" name="Rectangle 216">
            <a:extLst>
              <a:ext uri="{FF2B5EF4-FFF2-40B4-BE49-F238E27FC236}">
                <a16:creationId xmlns:a16="http://schemas.microsoft.com/office/drawing/2014/main" id="{A7836A2E-A54D-43B6-8BDC-B23F1CD3E9B7}"/>
              </a:ext>
            </a:extLst>
          </p:cNvPr>
          <p:cNvSpPr>
            <a:spLocks noChangeArrowheads="1"/>
          </p:cNvSpPr>
          <p:nvPr/>
        </p:nvSpPr>
        <p:spPr bwMode="auto">
          <a:xfrm rot="9075804">
            <a:off x="152400" y="1066800"/>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1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de-DE" altLang="de-DE"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
        <p:nvSpPr>
          <p:cNvPr id="4139" name="Rectangle 218">
            <a:extLst>
              <a:ext uri="{FF2B5EF4-FFF2-40B4-BE49-F238E27FC236}">
                <a16:creationId xmlns:a16="http://schemas.microsoft.com/office/drawing/2014/main" id="{D9801974-BC2F-4724-A625-1EE65B1FBF8F}"/>
              </a:ext>
            </a:extLst>
          </p:cNvPr>
          <p:cNvSpPr>
            <a:spLocks noChangeArrowheads="1"/>
          </p:cNvSpPr>
          <p:nvPr/>
        </p:nvSpPr>
        <p:spPr bwMode="auto">
          <a:xfrm>
            <a:off x="152400" y="1066800"/>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de-DE" altLang="de-DE" sz="1800" b="0" i="0" u="none" strike="noStrike" cap="none" normalizeH="0" baseline="0">
                <a:ln>
                  <a:noFill/>
                </a:ln>
                <a:solidFill>
                  <a:schemeClr val="tx1"/>
                </a:solidFill>
                <a:effectLst/>
                <a:latin typeface="Arial" panose="020B0604020202020204" pitchFamily="34" charset="0"/>
              </a:rPr>
            </a:br>
            <a:endParaRPr kumimoji="0" lang="de-DE" altLang="de-DE"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4140" name="Rectangle 227">
            <a:extLst>
              <a:ext uri="{FF2B5EF4-FFF2-40B4-BE49-F238E27FC236}">
                <a16:creationId xmlns:a16="http://schemas.microsoft.com/office/drawing/2014/main" id="{BBFDAB2E-519D-47B9-AC10-4A1A7DED9543}"/>
              </a:ext>
            </a:extLst>
          </p:cNvPr>
          <p:cNvSpPr>
            <a:spLocks noChangeArrowheads="1"/>
          </p:cNvSpPr>
          <p:nvPr/>
        </p:nvSpPr>
        <p:spPr bwMode="auto">
          <a:xfrm>
            <a:off x="152400" y="1066800"/>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de-DE" altLang="de-DE" sz="1100" b="0" i="0" u="none" strike="noStrike" cap="none" normalizeH="0" baseline="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de-DE" altLang="de-DE" sz="1100" b="0" i="0" u="none" strike="noStrike" cap="none" normalizeH="0" baseline="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4141" name="Rectangle 228">
            <a:extLst>
              <a:ext uri="{FF2B5EF4-FFF2-40B4-BE49-F238E27FC236}">
                <a16:creationId xmlns:a16="http://schemas.microsoft.com/office/drawing/2014/main" id="{5B811449-5CF4-4428-B1C1-57C3FB90C8A1}"/>
              </a:ext>
            </a:extLst>
          </p:cNvPr>
          <p:cNvSpPr>
            <a:spLocks noChangeArrowheads="1"/>
          </p:cNvSpPr>
          <p:nvPr/>
        </p:nvSpPr>
        <p:spPr bwMode="auto">
          <a:xfrm>
            <a:off x="152400" y="3679825"/>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4142" name="Rectangle 231">
            <a:extLst>
              <a:ext uri="{FF2B5EF4-FFF2-40B4-BE49-F238E27FC236}">
                <a16:creationId xmlns:a16="http://schemas.microsoft.com/office/drawing/2014/main" id="{411AE5C2-281A-4B3F-9875-E75615058EB7}"/>
              </a:ext>
            </a:extLst>
          </p:cNvPr>
          <p:cNvSpPr>
            <a:spLocks noChangeArrowheads="1"/>
          </p:cNvSpPr>
          <p:nvPr/>
        </p:nvSpPr>
        <p:spPr bwMode="auto">
          <a:xfrm>
            <a:off x="152400" y="36798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de-DE" altLang="de-DE" sz="1800" b="0" i="0" u="none" strike="noStrike" cap="none" normalizeH="0" baseline="0">
                <a:ln>
                  <a:noFill/>
                </a:ln>
                <a:solidFill>
                  <a:schemeClr val="tx1"/>
                </a:solidFill>
                <a:effectLst/>
                <a:latin typeface="Arial" panose="020B0604020202020204" pitchFamily="34" charset="0"/>
              </a:rPr>
            </a:br>
            <a:endParaRPr kumimoji="0" lang="de-DE" altLang="de-DE"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107" name="Rechteck 106">
            <a:extLst>
              <a:ext uri="{FF2B5EF4-FFF2-40B4-BE49-F238E27FC236}">
                <a16:creationId xmlns:a16="http://schemas.microsoft.com/office/drawing/2014/main" id="{775BE905-8334-4B89-8719-50BB1D92C298}"/>
              </a:ext>
            </a:extLst>
          </p:cNvPr>
          <p:cNvSpPr/>
          <p:nvPr/>
        </p:nvSpPr>
        <p:spPr>
          <a:xfrm>
            <a:off x="2668329" y="785578"/>
            <a:ext cx="5374840" cy="1007239"/>
          </a:xfrm>
          <a:prstGeom prst="rect">
            <a:avLst/>
          </a:prstGeom>
        </p:spPr>
        <p:txBody>
          <a:bodyPr vert="horz" lIns="91440" tIns="45720" rIns="91440" bIns="45720" rtlCol="0">
            <a:noAutofit/>
          </a:bodyPr>
          <a:lstStyle/>
          <a:p>
            <a:pPr>
              <a:spcBef>
                <a:spcPts val="1000"/>
              </a:spcBef>
              <a:buClr>
                <a:schemeClr val="accent1"/>
              </a:buClr>
            </a:pPr>
            <a:r>
              <a:rPr lang="en-US" sz="2400" b="1" dirty="0" err="1">
                <a:latin typeface="Arial" panose="020B0604020202020204" pitchFamily="34" charset="0"/>
                <a:cs typeface="Arial" panose="020B0604020202020204" pitchFamily="34" charset="0"/>
              </a:rPr>
              <a:t>Dampfkochtopf</a:t>
            </a:r>
            <a:r>
              <a:rPr lang="en-US" sz="2400" b="1" dirty="0">
                <a:latin typeface="Arial" panose="020B0604020202020204" pitchFamily="34" charset="0"/>
                <a:cs typeface="Arial" panose="020B0604020202020204" pitchFamily="34" charset="0"/>
              </a:rPr>
              <a:t>  </a:t>
            </a:r>
          </a:p>
          <a:p>
            <a:pPr>
              <a:spcBef>
                <a:spcPts val="1000"/>
              </a:spcBef>
              <a:buClr>
                <a:schemeClr val="accent1"/>
              </a:buClr>
            </a:pPr>
            <a:endParaRPr lang="en-US" sz="2400" b="1" dirty="0">
              <a:latin typeface="Arial" panose="020B0604020202020204" pitchFamily="34" charset="0"/>
              <a:cs typeface="Arial" panose="020B0604020202020204" pitchFamily="34" charset="0"/>
            </a:endParaRPr>
          </a:p>
          <a:p>
            <a:pPr>
              <a:spcBef>
                <a:spcPts val="1000"/>
              </a:spcBef>
              <a:buClr>
                <a:schemeClr val="accent1"/>
              </a:buClr>
            </a:pPr>
            <a:r>
              <a:rPr lang="en-US" sz="2400" b="1" dirty="0">
                <a:latin typeface="Arial" panose="020B0604020202020204" pitchFamily="34" charset="0"/>
                <a:cs typeface="Arial" panose="020B0604020202020204" pitchFamily="34" charset="0"/>
              </a:rPr>
              <a:t>          </a:t>
            </a:r>
            <a:r>
              <a:rPr lang="en-US" dirty="0">
                <a:solidFill>
                  <a:srgbClr val="FF0000"/>
                </a:solidFill>
                <a:latin typeface="Arial" panose="020B0604020202020204" pitchFamily="34" charset="0"/>
                <a:cs typeface="Arial" panose="020B0604020202020204" pitchFamily="34" charset="0"/>
              </a:rPr>
              <a:t>Erst </a:t>
            </a:r>
            <a:r>
              <a:rPr lang="en-US" dirty="0" err="1">
                <a:solidFill>
                  <a:srgbClr val="FF0000"/>
                </a:solidFill>
                <a:latin typeface="Arial" panose="020B0604020202020204" pitchFamily="34" charset="0"/>
                <a:cs typeface="Arial" panose="020B0604020202020204" pitchFamily="34" charset="0"/>
              </a:rPr>
              <a:t>Dampf</a:t>
            </a:r>
            <a:r>
              <a:rPr lang="en-US" dirty="0">
                <a:solidFill>
                  <a:srgbClr val="FF0000"/>
                </a:solidFill>
                <a:latin typeface="Arial" panose="020B0604020202020204" pitchFamily="34" charset="0"/>
                <a:cs typeface="Arial" panose="020B0604020202020204" pitchFamily="34" charset="0"/>
              </a:rPr>
              <a:t> </a:t>
            </a:r>
            <a:r>
              <a:rPr lang="en-US" dirty="0" err="1">
                <a:solidFill>
                  <a:srgbClr val="FF0000"/>
                </a:solidFill>
                <a:latin typeface="Arial" panose="020B0604020202020204" pitchFamily="34" charset="0"/>
                <a:cs typeface="Arial" panose="020B0604020202020204" pitchFamily="34" charset="0"/>
              </a:rPr>
              <a:t>ablassen</a:t>
            </a:r>
            <a:r>
              <a:rPr lang="en-US" dirty="0">
                <a:solidFill>
                  <a:srgbClr val="FF0000"/>
                </a:solidFill>
                <a:latin typeface="Arial" panose="020B0604020202020204" pitchFamily="34" charset="0"/>
                <a:cs typeface="Arial" panose="020B0604020202020204" pitchFamily="34" charset="0"/>
              </a:rPr>
              <a:t> !!! </a:t>
            </a:r>
          </a:p>
        </p:txBody>
      </p:sp>
      <p:grpSp>
        <p:nvGrpSpPr>
          <p:cNvPr id="45" name="Gruppieren 44">
            <a:extLst>
              <a:ext uri="{FF2B5EF4-FFF2-40B4-BE49-F238E27FC236}">
                <a16:creationId xmlns:a16="http://schemas.microsoft.com/office/drawing/2014/main" id="{7C468D2E-25FF-46A2-81BE-5B00E8CD7062}"/>
              </a:ext>
            </a:extLst>
          </p:cNvPr>
          <p:cNvGrpSpPr/>
          <p:nvPr/>
        </p:nvGrpSpPr>
        <p:grpSpPr>
          <a:xfrm>
            <a:off x="3454654" y="2534600"/>
            <a:ext cx="3117289" cy="2001430"/>
            <a:chOff x="-1714678" y="-518671"/>
            <a:chExt cx="6579948" cy="3775713"/>
          </a:xfrm>
        </p:grpSpPr>
        <p:pic>
          <p:nvPicPr>
            <p:cNvPr id="49" name="Grafik 48">
              <a:extLst>
                <a:ext uri="{FF2B5EF4-FFF2-40B4-BE49-F238E27FC236}">
                  <a16:creationId xmlns:a16="http://schemas.microsoft.com/office/drawing/2014/main" id="{9FDBAF5A-5A49-41FD-A79D-4EAFCAB8B02A}"/>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714678" y="-518671"/>
              <a:ext cx="5760721" cy="3550285"/>
            </a:xfrm>
            <a:prstGeom prst="rect">
              <a:avLst/>
            </a:prstGeom>
          </p:spPr>
        </p:pic>
        <p:sp>
          <p:nvSpPr>
            <p:cNvPr id="50" name="Textfeld 38">
              <a:extLst>
                <a:ext uri="{FF2B5EF4-FFF2-40B4-BE49-F238E27FC236}">
                  <a16:creationId xmlns:a16="http://schemas.microsoft.com/office/drawing/2014/main" id="{E396B326-D2DC-4222-8E61-27441B747082}"/>
                </a:ext>
              </a:extLst>
            </p:cNvPr>
            <p:cNvSpPr txBox="1"/>
            <p:nvPr/>
          </p:nvSpPr>
          <p:spPr>
            <a:xfrm>
              <a:off x="-895450" y="2913507"/>
              <a:ext cx="5760720" cy="343535"/>
            </a:xfrm>
            <a:prstGeom prst="rect">
              <a:avLst/>
            </a:prstGeom>
            <a:solidFill>
              <a:prstClr val="white"/>
            </a:solidFill>
            <a:ln>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de-DE" sz="900" dirty="0">
                  <a:effectLst/>
                  <a:latin typeface="Calibri" panose="020F0502020204030204" pitchFamily="34" charset="0"/>
                  <a:ea typeface="Calibri" panose="020F0502020204030204" pitchFamily="34" charset="0"/>
                  <a:cs typeface="Times New Roman" panose="02020603050405020304" pitchFamily="18" charset="0"/>
                </a:rPr>
                <a:t>"</a:t>
              </a:r>
              <a:r>
                <a:rPr lang="de-DE" sz="9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Dieses Foto</a:t>
              </a:r>
              <a:r>
                <a:rPr lang="de-DE" sz="900" dirty="0">
                  <a:effectLst/>
                  <a:latin typeface="Calibri" panose="020F0502020204030204" pitchFamily="34" charset="0"/>
                  <a:ea typeface="Calibri" panose="020F0502020204030204" pitchFamily="34" charset="0"/>
                  <a:cs typeface="Times New Roman" panose="02020603050405020304" pitchFamily="18" charset="0"/>
                </a:rPr>
                <a:t>" von Unbekannter Autor ist lizenziert gemäß </a:t>
              </a:r>
              <a:r>
                <a:rPr lang="de-DE" sz="9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a:rPr>
                <a:t>CC BY-SA</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51" name="Pfeil: nach rechts 50">
            <a:extLst>
              <a:ext uri="{FF2B5EF4-FFF2-40B4-BE49-F238E27FC236}">
                <a16:creationId xmlns:a16="http://schemas.microsoft.com/office/drawing/2014/main" id="{0C70BE47-DD2D-4002-B4FD-45C9CE7B4F0F}"/>
              </a:ext>
            </a:extLst>
          </p:cNvPr>
          <p:cNvSpPr/>
          <p:nvPr/>
        </p:nvSpPr>
        <p:spPr>
          <a:xfrm>
            <a:off x="3042078" y="1901444"/>
            <a:ext cx="355107" cy="1970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6" name="Rechteck 45">
            <a:extLst>
              <a:ext uri="{FF2B5EF4-FFF2-40B4-BE49-F238E27FC236}">
                <a16:creationId xmlns:a16="http://schemas.microsoft.com/office/drawing/2014/main" id="{18F8BDEB-B249-4FD6-B9D2-C38FB75EC0C8}"/>
              </a:ext>
            </a:extLst>
          </p:cNvPr>
          <p:cNvSpPr/>
          <p:nvPr/>
        </p:nvSpPr>
        <p:spPr>
          <a:xfrm>
            <a:off x="3454654" y="5142883"/>
            <a:ext cx="4850762" cy="1007239"/>
          </a:xfrm>
          <a:prstGeom prst="rect">
            <a:avLst/>
          </a:prstGeom>
        </p:spPr>
        <p:txBody>
          <a:bodyPr vert="horz" lIns="91440" tIns="45720" rIns="91440" bIns="45720" rtlCol="0">
            <a:noAutofit/>
          </a:bodyPr>
          <a:lstStyle/>
          <a:p>
            <a:pPr>
              <a:spcBef>
                <a:spcPts val="1000"/>
              </a:spcBef>
              <a:buClr>
                <a:schemeClr val="accent1"/>
              </a:buClr>
            </a:pP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Gefühle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annehmen</a:t>
            </a:r>
            <a:endParaRPr lang="en-US" dirty="0">
              <a:latin typeface="Arial" panose="020B0604020202020204" pitchFamily="34" charset="0"/>
              <a:cs typeface="Arial" panose="020B0604020202020204" pitchFamily="34" charset="0"/>
            </a:endParaRPr>
          </a:p>
          <a:p>
            <a:pPr>
              <a:spcBef>
                <a:spcPts val="1000"/>
              </a:spcBef>
              <a:buClr>
                <a:schemeClr val="accent1"/>
              </a:buClr>
            </a:pPr>
            <a:r>
              <a:rPr lang="en-US" dirty="0">
                <a:latin typeface="Arial" panose="020B0604020202020204" pitchFamily="34" charset="0"/>
                <a:cs typeface="Arial" panose="020B0604020202020204" pitchFamily="34" charset="0"/>
              </a:rPr>
              <a:t> und </a:t>
            </a:r>
            <a:r>
              <a:rPr lang="en-US" dirty="0" err="1">
                <a:latin typeface="Arial" panose="020B0604020202020204" pitchFamily="34" charset="0"/>
                <a:cs typeface="Arial" panose="020B0604020202020204" pitchFamily="34" charset="0"/>
              </a:rPr>
              <a:t>runterkühlen</a:t>
            </a:r>
            <a:r>
              <a:rPr lang="en-US" dirty="0">
                <a:latin typeface="Arial" panose="020B0604020202020204" pitchFamily="34" charset="0"/>
                <a:cs typeface="Arial" panose="020B0604020202020204" pitchFamily="34" charset="0"/>
              </a:rPr>
              <a:t> </a:t>
            </a:r>
          </a:p>
          <a:p>
            <a:pPr>
              <a:spcBef>
                <a:spcPts val="1000"/>
              </a:spcBef>
              <a:buClr>
                <a:schemeClr val="accent1"/>
              </a:buClr>
            </a:pPr>
            <a:endParaRPr lang="en-US" sz="2400" b="1" dirty="0">
              <a:latin typeface="Arial" panose="020B0604020202020204" pitchFamily="34" charset="0"/>
              <a:cs typeface="Arial" panose="020B0604020202020204" pitchFamily="34" charset="0"/>
            </a:endParaRPr>
          </a:p>
          <a:p>
            <a:pPr>
              <a:spcBef>
                <a:spcPts val="1000"/>
              </a:spcBef>
              <a:buClr>
                <a:schemeClr val="accent1"/>
              </a:buClr>
            </a:pPr>
            <a:r>
              <a:rPr lang="en-US" sz="2400" b="1" dirty="0">
                <a:latin typeface="Arial" panose="020B0604020202020204" pitchFamily="34" charset="0"/>
                <a:cs typeface="Arial" panose="020B0604020202020204" pitchFamily="34" charset="0"/>
              </a:rPr>
              <a:t>          </a:t>
            </a:r>
          </a:p>
        </p:txBody>
      </p:sp>
      <p:sp>
        <p:nvSpPr>
          <p:cNvPr id="47" name="Pfeil: nach rechts 46">
            <a:extLst>
              <a:ext uri="{FF2B5EF4-FFF2-40B4-BE49-F238E27FC236}">
                <a16:creationId xmlns:a16="http://schemas.microsoft.com/office/drawing/2014/main" id="{DB2806B0-FEA2-4CAD-A01E-0D0E9E5E31FA}"/>
              </a:ext>
            </a:extLst>
          </p:cNvPr>
          <p:cNvSpPr/>
          <p:nvPr/>
        </p:nvSpPr>
        <p:spPr>
          <a:xfrm>
            <a:off x="3042078" y="5348552"/>
            <a:ext cx="355107" cy="1970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0234188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4A152EDD-1ED1-4B1D-841B-B07A134E2B48}"/>
              </a:ext>
            </a:extLst>
          </p:cNvPr>
          <p:cNvSpPr/>
          <p:nvPr/>
        </p:nvSpPr>
        <p:spPr>
          <a:xfrm>
            <a:off x="1929775" y="714375"/>
            <a:ext cx="5126633" cy="669852"/>
          </a:xfrm>
          <a:prstGeom prst="rect">
            <a:avLst/>
          </a:prstGeom>
        </p:spPr>
        <p:txBody>
          <a:bodyPr vert="horz" lIns="91440" tIns="45720" rIns="91440" bIns="45720" rtlCol="0">
            <a:noAutofit/>
          </a:bodyPr>
          <a:lstStyle/>
          <a:p>
            <a:pPr>
              <a:spcBef>
                <a:spcPts val="1000"/>
              </a:spcBef>
              <a:buClr>
                <a:schemeClr val="accent1"/>
              </a:buClr>
            </a:pPr>
            <a:r>
              <a:rPr lang="en-US" sz="2400" b="1" dirty="0" err="1">
                <a:latin typeface="Arial" panose="020B0604020202020204" pitchFamily="34" charset="0"/>
                <a:cs typeface="Arial" panose="020B0604020202020204" pitchFamily="34" charset="0"/>
              </a:rPr>
              <a:t>Kurze</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Einführung</a:t>
            </a:r>
            <a:r>
              <a:rPr lang="en-US" sz="2400" b="1" dirty="0">
                <a:latin typeface="Arial" panose="020B0604020202020204" pitchFamily="34" charset="0"/>
                <a:cs typeface="Arial" panose="020B0604020202020204" pitchFamily="34" charset="0"/>
              </a:rPr>
              <a:t> in die Technik </a:t>
            </a:r>
            <a:endParaRPr lang="en-US" sz="2400" dirty="0">
              <a:latin typeface="Arial" panose="020B0604020202020204" pitchFamily="34" charset="0"/>
              <a:cs typeface="Arial" panose="020B0604020202020204" pitchFamily="34" charset="0"/>
            </a:endParaRPr>
          </a:p>
        </p:txBody>
      </p:sp>
      <p:sp>
        <p:nvSpPr>
          <p:cNvPr id="5" name="Textfeld 4">
            <a:extLst>
              <a:ext uri="{FF2B5EF4-FFF2-40B4-BE49-F238E27FC236}">
                <a16:creationId xmlns:a16="http://schemas.microsoft.com/office/drawing/2014/main" id="{D65ECF8E-49C8-4792-BB82-C14BB90A7E13}"/>
              </a:ext>
            </a:extLst>
          </p:cNvPr>
          <p:cNvSpPr txBox="1"/>
          <p:nvPr/>
        </p:nvSpPr>
        <p:spPr>
          <a:xfrm>
            <a:off x="1813428" y="1847974"/>
            <a:ext cx="8526768" cy="4878259"/>
          </a:xfrm>
          <a:prstGeom prst="rect">
            <a:avLst/>
          </a:prstGeom>
          <a:noFill/>
        </p:spPr>
        <p:txBody>
          <a:bodyPr wrap="square" rtlCol="0">
            <a:spAutoFit/>
          </a:bodyPr>
          <a:lstStyle/>
          <a:p>
            <a:pPr marL="342900" indent="-342900">
              <a:spcBef>
                <a:spcPts val="1000"/>
              </a:spcBef>
              <a:buClr>
                <a:schemeClr val="accent1"/>
              </a:buClr>
              <a:buFont typeface="Wingdings 3" charset="2"/>
              <a:buChar char=""/>
            </a:pPr>
            <a:r>
              <a:rPr lang="de-DE" b="1" dirty="0">
                <a:latin typeface="Arial" panose="020B0604020202020204" pitchFamily="34" charset="0"/>
                <a:cs typeface="Arial" panose="020B0604020202020204" pitchFamily="34" charset="0"/>
              </a:rPr>
              <a:t>Mikrofon</a:t>
            </a:r>
            <a:r>
              <a:rPr lang="de-DE" dirty="0">
                <a:latin typeface="Arial" panose="020B0604020202020204" pitchFamily="34" charset="0"/>
                <a:cs typeface="Arial" panose="020B0604020202020204" pitchFamily="34" charset="0"/>
              </a:rPr>
              <a:t> bitte </a:t>
            </a:r>
            <a:r>
              <a:rPr lang="de-DE" b="1" dirty="0">
                <a:latin typeface="Arial" panose="020B0604020202020204" pitchFamily="34" charset="0"/>
                <a:cs typeface="Arial" panose="020B0604020202020204" pitchFamily="34" charset="0"/>
              </a:rPr>
              <a:t>stumm</a:t>
            </a:r>
            <a:r>
              <a:rPr lang="de-DE" dirty="0">
                <a:latin typeface="Arial" panose="020B0604020202020204" pitchFamily="34" charset="0"/>
                <a:cs typeface="Arial" panose="020B0604020202020204" pitchFamily="34" charset="0"/>
              </a:rPr>
              <a:t> schalten und dann anschalten, wenn Sie</a:t>
            </a:r>
            <a:r>
              <a:rPr lang="de-DE" b="0" i="0" dirty="0">
                <a:solidFill>
                  <a:srgbClr val="000000"/>
                </a:solidFill>
                <a:effectLst/>
                <a:latin typeface="Calibri" panose="020F0502020204030204" pitchFamily="34" charset="0"/>
              </a:rPr>
              <a:t>                 </a:t>
            </a:r>
            <a:r>
              <a:rPr lang="de-DE" sz="2400" b="0" i="0" dirty="0">
                <a:solidFill>
                  <a:srgbClr val="000000"/>
                </a:solidFill>
                <a:effectLst/>
                <a:latin typeface="Calibri" panose="020F0502020204030204" pitchFamily="34" charset="0"/>
              </a:rPr>
              <a:t>🎤</a:t>
            </a:r>
            <a:r>
              <a:rPr lang="de-DE" dirty="0">
                <a:latin typeface="Arial" panose="020B0604020202020204" pitchFamily="34" charset="0"/>
                <a:cs typeface="Arial" panose="020B0604020202020204" pitchFamily="34" charset="0"/>
              </a:rPr>
              <a:t> sprechen möchten: </a:t>
            </a:r>
            <a:r>
              <a:rPr lang="de-DE" b="1" dirty="0">
                <a:latin typeface="Arial" panose="020B0604020202020204" pitchFamily="34" charset="0"/>
                <a:cs typeface="Arial" panose="020B0604020202020204" pitchFamily="34" charset="0"/>
              </a:rPr>
              <a:t>Leiste unten </a:t>
            </a:r>
          </a:p>
          <a:p>
            <a:pPr marL="342900" indent="-342900">
              <a:spcBef>
                <a:spcPts val="1000"/>
              </a:spcBef>
              <a:buClr>
                <a:schemeClr val="accent1"/>
              </a:buClr>
              <a:buFont typeface="Wingdings 3" charset="2"/>
              <a:buChar char=""/>
            </a:pPr>
            <a:r>
              <a:rPr lang="de-DE" b="1" dirty="0">
                <a:latin typeface="Arial" panose="020B0604020202020204" pitchFamily="34" charset="0"/>
                <a:cs typeface="Arial" panose="020B0604020202020204" pitchFamily="34" charset="0"/>
              </a:rPr>
              <a:t>Kamera</a:t>
            </a:r>
            <a:r>
              <a:rPr lang="de-DE" dirty="0">
                <a:latin typeface="Arial" panose="020B0604020202020204" pitchFamily="34" charset="0"/>
                <a:cs typeface="Arial" panose="020B0604020202020204" pitchFamily="34" charset="0"/>
              </a:rPr>
              <a:t> evtl. </a:t>
            </a:r>
            <a:r>
              <a:rPr lang="de-DE" b="1" dirty="0">
                <a:latin typeface="Arial" panose="020B0604020202020204" pitchFamily="34" charset="0"/>
                <a:cs typeface="Arial" panose="020B0604020202020204" pitchFamily="34" charset="0"/>
              </a:rPr>
              <a:t>ausschalten</a:t>
            </a:r>
            <a:r>
              <a:rPr lang="de-DE" dirty="0">
                <a:latin typeface="Arial" panose="020B0604020202020204" pitchFamily="34" charset="0"/>
                <a:cs typeface="Arial" panose="020B0604020202020204" pitchFamily="34" charset="0"/>
              </a:rPr>
              <a:t> wenn Verbindung nicht gut ist oder WLAN      </a:t>
            </a:r>
            <a:r>
              <a:rPr lang="de-DE" sz="2400" b="1" i="0" dirty="0">
                <a:solidFill>
                  <a:srgbClr val="000000"/>
                </a:solidFill>
                <a:effectLst/>
                <a:latin typeface="Calibri" panose="020F0502020204030204" pitchFamily="34" charset="0"/>
              </a:rPr>
              <a:t>📸</a:t>
            </a:r>
            <a:r>
              <a:rPr lang="de-DE" dirty="0">
                <a:latin typeface="Arial" panose="020B0604020202020204" pitchFamily="34" charset="0"/>
                <a:cs typeface="Arial" panose="020B0604020202020204" pitchFamily="34" charset="0"/>
              </a:rPr>
              <a:t>        Kabel benutzen: </a:t>
            </a:r>
            <a:r>
              <a:rPr lang="de-DE" b="1" dirty="0">
                <a:latin typeface="Arial" panose="020B0604020202020204" pitchFamily="34" charset="0"/>
                <a:cs typeface="Arial" panose="020B0604020202020204" pitchFamily="34" charset="0"/>
              </a:rPr>
              <a:t>Leiste unten </a:t>
            </a:r>
            <a:r>
              <a:rPr lang="de-DE" dirty="0">
                <a:latin typeface="Arial" panose="020B0604020202020204" pitchFamily="34" charset="0"/>
                <a:cs typeface="Arial" panose="020B0604020202020204" pitchFamily="34" charset="0"/>
              </a:rPr>
              <a:t>(</a:t>
            </a:r>
            <a:r>
              <a:rPr lang="de-DE" dirty="0" err="1">
                <a:latin typeface="Arial" panose="020B0604020202020204" pitchFamily="34" charset="0"/>
                <a:cs typeface="Arial" panose="020B0604020202020204" pitchFamily="34" charset="0"/>
              </a:rPr>
              <a:t>stop</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video</a:t>
            </a:r>
            <a:r>
              <a:rPr lang="de-DE" dirty="0">
                <a:latin typeface="Arial" panose="020B0604020202020204" pitchFamily="34" charset="0"/>
                <a:cs typeface="Arial" panose="020B0604020202020204" pitchFamily="34" charset="0"/>
              </a:rPr>
              <a:t> ) </a:t>
            </a:r>
          </a:p>
          <a:p>
            <a:pPr>
              <a:spcBef>
                <a:spcPts val="1000"/>
              </a:spcBef>
              <a:buClr>
                <a:schemeClr val="accent1"/>
              </a:buClr>
            </a:pPr>
            <a:endParaRPr lang="de-DE" dirty="0">
              <a:solidFill>
                <a:schemeClr val="tx1">
                  <a:lumMod val="75000"/>
                  <a:lumOff val="25000"/>
                </a:schemeClr>
              </a:solidFill>
              <a:latin typeface="Arial" panose="020B0604020202020204" pitchFamily="34" charset="0"/>
              <a:cs typeface="Arial" panose="020B0604020202020204" pitchFamily="34" charset="0"/>
            </a:endParaRPr>
          </a:p>
          <a:p>
            <a:pPr marL="342900" indent="-342900">
              <a:spcBef>
                <a:spcPts val="1000"/>
              </a:spcBef>
              <a:buClr>
                <a:schemeClr val="accent1"/>
              </a:buClr>
              <a:buFont typeface="Wingdings 3" charset="2"/>
              <a:buChar char=""/>
            </a:pPr>
            <a:r>
              <a:rPr lang="de-DE" b="1" dirty="0">
                <a:latin typeface="Arial" panose="020B0604020202020204" pitchFamily="34" charset="0"/>
                <a:cs typeface="Arial" panose="020B0604020202020204" pitchFamily="34" charset="0"/>
              </a:rPr>
              <a:t>Fragen</a:t>
            </a:r>
            <a:r>
              <a:rPr lang="de-DE" dirty="0">
                <a:latin typeface="Arial" panose="020B0604020202020204" pitchFamily="34" charset="0"/>
                <a:cs typeface="Arial" panose="020B0604020202020204" pitchFamily="34" charset="0"/>
              </a:rPr>
              <a:t> während des Plenums bitte in den </a:t>
            </a:r>
            <a:r>
              <a:rPr lang="de-DE" b="1" dirty="0">
                <a:latin typeface="Arial" panose="020B0604020202020204" pitchFamily="34" charset="0"/>
                <a:cs typeface="Arial" panose="020B0604020202020204" pitchFamily="34" charset="0"/>
              </a:rPr>
              <a:t>Chat</a:t>
            </a:r>
            <a:r>
              <a:rPr lang="de-DE" dirty="0">
                <a:latin typeface="Arial" panose="020B0604020202020204" pitchFamily="34" charset="0"/>
                <a:cs typeface="Arial" panose="020B0604020202020204" pitchFamily="34" charset="0"/>
              </a:rPr>
              <a:t> schreiben                   …</a:t>
            </a:r>
            <a:r>
              <a:rPr lang="de-DE" sz="2000" b="1" dirty="0">
                <a:latin typeface="Arial" panose="020B0604020202020204" pitchFamily="34" charset="0"/>
                <a:cs typeface="Arial" panose="020B0604020202020204" pitchFamily="34" charset="0"/>
              </a:rPr>
              <a:t>??</a:t>
            </a:r>
            <a:r>
              <a:rPr lang="de-DE" dirty="0">
                <a:latin typeface="Arial" panose="020B0604020202020204" pitchFamily="34" charset="0"/>
                <a:cs typeface="Arial" panose="020B0604020202020204" pitchFamily="34" charset="0"/>
              </a:rPr>
              <a:t>…</a:t>
            </a:r>
          </a:p>
          <a:p>
            <a:pPr marL="342900" indent="-342900">
              <a:spcBef>
                <a:spcPts val="1000"/>
              </a:spcBef>
              <a:buClr>
                <a:schemeClr val="accent1"/>
              </a:buClr>
              <a:buFont typeface="Wingdings 3" charset="2"/>
              <a:buChar char=""/>
            </a:pPr>
            <a:r>
              <a:rPr lang="de-DE" dirty="0">
                <a:latin typeface="Arial" panose="020B0604020202020204" pitchFamily="34" charset="0"/>
                <a:cs typeface="Arial" panose="020B0604020202020204" pitchFamily="34" charset="0"/>
              </a:rPr>
              <a:t>Ihren</a:t>
            </a:r>
            <a:r>
              <a:rPr lang="de-DE" b="1" dirty="0">
                <a:latin typeface="Arial" panose="020B0604020202020204" pitchFamily="34" charset="0"/>
                <a:cs typeface="Arial" panose="020B0604020202020204" pitchFamily="34" charset="0"/>
              </a:rPr>
              <a:t> </a:t>
            </a:r>
            <a:r>
              <a:rPr lang="de-DE" b="1" i="1" dirty="0">
                <a:solidFill>
                  <a:srgbClr val="FF0000"/>
                </a:solidFill>
                <a:latin typeface="Arial" panose="020B0604020202020204" pitchFamily="34" charset="0"/>
                <a:cs typeface="Arial" panose="020B0604020202020204" pitchFamily="34" charset="0"/>
              </a:rPr>
              <a:t>N a m e n  bitte  gleich</a:t>
            </a:r>
            <a:r>
              <a:rPr lang="de-DE" i="1" dirty="0">
                <a:solidFill>
                  <a:srgbClr val="FF0000"/>
                </a:solidFill>
                <a:latin typeface="Arial" panose="020B0604020202020204" pitchFamily="34" charset="0"/>
                <a:cs typeface="Arial" panose="020B0604020202020204" pitchFamily="34" charset="0"/>
              </a:rPr>
              <a:t>  </a:t>
            </a:r>
            <a:r>
              <a:rPr lang="de-DE" dirty="0">
                <a:latin typeface="Arial" panose="020B0604020202020204" pitchFamily="34" charset="0"/>
                <a:cs typeface="Arial" panose="020B0604020202020204" pitchFamily="34" charset="0"/>
              </a:rPr>
              <a:t>in den </a:t>
            </a:r>
            <a:r>
              <a:rPr lang="de-DE" b="1" dirty="0">
                <a:latin typeface="Arial" panose="020B0604020202020204" pitchFamily="34" charset="0"/>
                <a:cs typeface="Arial" panose="020B0604020202020204" pitchFamily="34" charset="0"/>
              </a:rPr>
              <a:t>Chat</a:t>
            </a:r>
            <a:r>
              <a:rPr lang="de-DE" dirty="0">
                <a:latin typeface="Arial" panose="020B0604020202020204" pitchFamily="34" charset="0"/>
                <a:cs typeface="Arial" panose="020B0604020202020204" pitchFamily="34" charset="0"/>
              </a:rPr>
              <a:t> schreiben,                          ………..</a:t>
            </a:r>
          </a:p>
          <a:p>
            <a:pPr>
              <a:spcBef>
                <a:spcPts val="1000"/>
              </a:spcBef>
              <a:buClr>
                <a:schemeClr val="accent1"/>
              </a:buClr>
            </a:pPr>
            <a:r>
              <a:rPr lang="de-DE" dirty="0">
                <a:latin typeface="Arial" panose="020B0604020202020204" pitchFamily="34" charset="0"/>
                <a:cs typeface="Arial" panose="020B0604020202020204" pitchFamily="34" charset="0"/>
              </a:rPr>
              <a:t>     wegen der Teilnahmebestätigung  - </a:t>
            </a:r>
            <a:r>
              <a:rPr lang="de-DE" b="1" dirty="0">
                <a:latin typeface="Arial" panose="020B0604020202020204" pitchFamily="34" charset="0"/>
                <a:cs typeface="Arial" panose="020B0604020202020204" pitchFamily="34" charset="0"/>
              </a:rPr>
              <a:t>Rechts unten</a:t>
            </a:r>
          </a:p>
          <a:p>
            <a:pPr marL="342900" indent="-342900">
              <a:spcBef>
                <a:spcPts val="1000"/>
              </a:spcBef>
              <a:buClr>
                <a:schemeClr val="accent1"/>
              </a:buClr>
              <a:buFont typeface="Wingdings 3" charset="2"/>
              <a:buChar char=""/>
            </a:pPr>
            <a:endParaRPr lang="de-DE" dirty="0">
              <a:latin typeface="Arial" panose="020B0604020202020204" pitchFamily="34" charset="0"/>
              <a:cs typeface="Arial" panose="020B0604020202020204" pitchFamily="34" charset="0"/>
            </a:endParaRPr>
          </a:p>
          <a:p>
            <a:pPr marL="342900" indent="-342900">
              <a:spcBef>
                <a:spcPts val="1000"/>
              </a:spcBef>
              <a:buClr>
                <a:schemeClr val="accent1"/>
              </a:buClr>
              <a:buFont typeface="Wingdings 3" charset="2"/>
              <a:buChar char=""/>
            </a:pPr>
            <a:r>
              <a:rPr lang="de-DE" dirty="0">
                <a:latin typeface="Arial" panose="020B0604020202020204" pitchFamily="34" charset="0"/>
                <a:cs typeface="Arial" panose="020B0604020202020204" pitchFamily="34" charset="0"/>
              </a:rPr>
              <a:t> bei</a:t>
            </a:r>
            <a:r>
              <a:rPr lang="de-DE" dirty="0">
                <a:solidFill>
                  <a:schemeClr val="tx1">
                    <a:lumMod val="75000"/>
                    <a:lumOff val="25000"/>
                  </a:schemeClr>
                </a:solidFill>
                <a:latin typeface="Arial" panose="020B0604020202020204" pitchFamily="34" charset="0"/>
                <a:cs typeface="Arial" panose="020B0604020202020204" pitchFamily="34" charset="0"/>
              </a:rPr>
              <a:t> </a:t>
            </a:r>
            <a:r>
              <a:rPr lang="de-DE" b="1" dirty="0">
                <a:latin typeface="Arial" panose="020B0604020202020204" pitchFamily="34" charset="0"/>
                <a:cs typeface="Arial" panose="020B0604020202020204" pitchFamily="34" charset="0"/>
              </a:rPr>
              <a:t>Technik-Problemen  </a:t>
            </a:r>
            <a:r>
              <a:rPr lang="de-DE" dirty="0">
                <a:latin typeface="Arial" panose="020B0604020202020204" pitchFamily="34" charset="0"/>
                <a:cs typeface="Arial" panose="020B0604020202020204" pitchFamily="34" charset="0"/>
              </a:rPr>
              <a:t>Tel</a:t>
            </a:r>
            <a:r>
              <a:rPr lang="de-DE" b="1" dirty="0">
                <a:latin typeface="Arial" panose="020B0604020202020204" pitchFamily="34" charset="0"/>
                <a:cs typeface="Arial" panose="020B0604020202020204" pitchFamily="34" charset="0"/>
              </a:rPr>
              <a:t>: </a:t>
            </a:r>
            <a:r>
              <a:rPr lang="de-DE" dirty="0">
                <a:latin typeface="Arial" panose="020B0604020202020204" pitchFamily="34" charset="0"/>
                <a:cs typeface="Arial" panose="020B0604020202020204" pitchFamily="34" charset="0"/>
              </a:rPr>
              <a:t>01736231501 Frau </a:t>
            </a:r>
            <a:r>
              <a:rPr lang="de-DE" dirty="0" err="1">
                <a:latin typeface="Arial" panose="020B0604020202020204" pitchFamily="34" charset="0"/>
                <a:cs typeface="Arial" panose="020B0604020202020204" pitchFamily="34" charset="0"/>
              </a:rPr>
              <a:t>Jacubowski</a:t>
            </a:r>
            <a:r>
              <a:rPr lang="de-DE" dirty="0">
                <a:latin typeface="Arial" panose="020B0604020202020204" pitchFamily="34" charset="0"/>
                <a:cs typeface="Arial" panose="020B0604020202020204" pitchFamily="34" charset="0"/>
              </a:rPr>
              <a:t>               </a:t>
            </a:r>
            <a:r>
              <a:rPr lang="de-DE" sz="2000" b="1" dirty="0">
                <a:latin typeface="Arial" panose="020B0604020202020204" pitchFamily="34" charset="0"/>
                <a:cs typeface="Arial" panose="020B0604020202020204" pitchFamily="34" charset="0"/>
              </a:rPr>
              <a:t>? </a:t>
            </a:r>
            <a:r>
              <a:rPr lang="de-DE" sz="2400" b="0" i="0" dirty="0">
                <a:solidFill>
                  <a:srgbClr val="000000"/>
                </a:solidFill>
                <a:effectLst/>
                <a:latin typeface="Calibri" panose="020F0502020204030204" pitchFamily="34" charset="0"/>
              </a:rPr>
              <a:t>🤔</a:t>
            </a:r>
            <a:endParaRPr lang="de-DE" sz="2400" dirty="0">
              <a:latin typeface="Arial" panose="020B0604020202020204" pitchFamily="34" charset="0"/>
              <a:cs typeface="Arial" panose="020B0604020202020204" pitchFamily="34" charset="0"/>
            </a:endParaRPr>
          </a:p>
          <a:p>
            <a:pPr>
              <a:spcBef>
                <a:spcPts val="1000"/>
              </a:spcBef>
              <a:buClr>
                <a:schemeClr val="accent1"/>
              </a:buClr>
            </a:pPr>
            <a:endParaRPr lang="de-DE" dirty="0">
              <a:latin typeface="Arial" panose="020B0604020202020204" pitchFamily="34" charset="0"/>
              <a:cs typeface="Arial" panose="020B0604020202020204" pitchFamily="34" charset="0"/>
            </a:endParaRPr>
          </a:p>
          <a:p>
            <a:pPr marL="342900" indent="-342900">
              <a:spcBef>
                <a:spcPts val="1000"/>
              </a:spcBef>
              <a:buClr>
                <a:schemeClr val="accent1"/>
              </a:buClr>
              <a:buFont typeface="Wingdings 3" charset="2"/>
              <a:buChar char=""/>
            </a:pPr>
            <a:endParaRPr lang="de-DE"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36" name="Fußzeilenplatzhalter 3">
            <a:extLst>
              <a:ext uri="{FF2B5EF4-FFF2-40B4-BE49-F238E27FC236}">
                <a16:creationId xmlns:a16="http://schemas.microsoft.com/office/drawing/2014/main" id="{387F9755-BFF6-4710-9A3C-C24E026FE14E}"/>
              </a:ext>
            </a:extLst>
          </p:cNvPr>
          <p:cNvSpPr>
            <a:spLocks noGrp="1"/>
          </p:cNvSpPr>
          <p:nvPr>
            <p:ph type="ftr" sz="quarter" idx="11"/>
          </p:nvPr>
        </p:nvSpPr>
        <p:spPr>
          <a:xfrm>
            <a:off x="8124384" y="6320385"/>
            <a:ext cx="3966965" cy="365125"/>
          </a:xfrm>
        </p:spPr>
        <p:txBody>
          <a:bodyPr/>
          <a:lstStyle/>
          <a:p>
            <a:r>
              <a:rPr lang="de-DE" dirty="0"/>
              <a:t>LAG Geschäftsstelle BW / WJT 2021/Teamassistentinnen Teil 1 und 2</a:t>
            </a:r>
            <a:endParaRPr lang="en-US" dirty="0"/>
          </a:p>
        </p:txBody>
      </p:sp>
      <p:pic>
        <p:nvPicPr>
          <p:cNvPr id="2" name="Grafik 1">
            <a:extLst>
              <a:ext uri="{FF2B5EF4-FFF2-40B4-BE49-F238E27FC236}">
                <a16:creationId xmlns:a16="http://schemas.microsoft.com/office/drawing/2014/main" id="{FB07B5C0-F8D6-4BD2-8A44-44FA0821EFCF}"/>
              </a:ext>
            </a:extLst>
          </p:cNvPr>
          <p:cNvPicPr>
            <a:picLocks noChangeAspect="1"/>
          </p:cNvPicPr>
          <p:nvPr/>
        </p:nvPicPr>
        <p:blipFill>
          <a:blip r:embed="rId2"/>
          <a:stretch>
            <a:fillRect/>
          </a:stretch>
        </p:blipFill>
        <p:spPr>
          <a:xfrm>
            <a:off x="8610285" y="135453"/>
            <a:ext cx="3426249" cy="652329"/>
          </a:xfrm>
          <a:prstGeom prst="rect">
            <a:avLst/>
          </a:prstGeom>
        </p:spPr>
      </p:pic>
    </p:spTree>
    <p:extLst>
      <p:ext uri="{BB962C8B-B14F-4D97-AF65-F5344CB8AC3E}">
        <p14:creationId xmlns:p14="http://schemas.microsoft.com/office/powerpoint/2010/main" val="12648266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71" name="Group 70">
            <a:extLst>
              <a:ext uri="{FF2B5EF4-FFF2-40B4-BE49-F238E27FC236}">
                <a16:creationId xmlns:a16="http://schemas.microsoft.com/office/drawing/2014/main" id="{7398C59F-5A18-487B-91D6-B955AACF2E5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72" name="Freeform 11">
              <a:extLst>
                <a:ext uri="{FF2B5EF4-FFF2-40B4-BE49-F238E27FC236}">
                  <a16:creationId xmlns:a16="http://schemas.microsoft.com/office/drawing/2014/main" id="{0557FAFE-C7C3-47EC-A4F5-9B21663192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73" name="Freeform 12">
              <a:extLst>
                <a:ext uri="{FF2B5EF4-FFF2-40B4-BE49-F238E27FC236}">
                  <a16:creationId xmlns:a16="http://schemas.microsoft.com/office/drawing/2014/main" id="{95BC28FB-3882-4674-9D79-EA58BEB7CE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74" name="Freeform 13">
              <a:extLst>
                <a:ext uri="{FF2B5EF4-FFF2-40B4-BE49-F238E27FC236}">
                  <a16:creationId xmlns:a16="http://schemas.microsoft.com/office/drawing/2014/main" id="{9C6EC892-83F9-402F-8552-0AD7C0556E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75" name="Freeform 14">
              <a:extLst>
                <a:ext uri="{FF2B5EF4-FFF2-40B4-BE49-F238E27FC236}">
                  <a16:creationId xmlns:a16="http://schemas.microsoft.com/office/drawing/2014/main" id="{18387766-037C-4EF0-8471-D19CBF2A4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76" name="Freeform 15">
              <a:extLst>
                <a:ext uri="{FF2B5EF4-FFF2-40B4-BE49-F238E27FC236}">
                  <a16:creationId xmlns:a16="http://schemas.microsoft.com/office/drawing/2014/main" id="{1E364F38-6F3A-476A-93E6-962EA817C4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77" name="Freeform 16">
              <a:extLst>
                <a:ext uri="{FF2B5EF4-FFF2-40B4-BE49-F238E27FC236}">
                  <a16:creationId xmlns:a16="http://schemas.microsoft.com/office/drawing/2014/main" id="{35C335A4-1E67-4293-8BE2-DFB085D4FB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78" name="Freeform 17">
              <a:extLst>
                <a:ext uri="{FF2B5EF4-FFF2-40B4-BE49-F238E27FC236}">
                  <a16:creationId xmlns:a16="http://schemas.microsoft.com/office/drawing/2014/main" id="{9A8A0F10-2C98-4297-9F92-5D95533927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79" name="Freeform 18">
              <a:extLst>
                <a:ext uri="{FF2B5EF4-FFF2-40B4-BE49-F238E27FC236}">
                  <a16:creationId xmlns:a16="http://schemas.microsoft.com/office/drawing/2014/main" id="{C3B112A3-006E-4008-A778-DB5F6A09D5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80" name="Freeform 19">
              <a:extLst>
                <a:ext uri="{FF2B5EF4-FFF2-40B4-BE49-F238E27FC236}">
                  <a16:creationId xmlns:a16="http://schemas.microsoft.com/office/drawing/2014/main" id="{E5E62767-5C25-4C49-9568-432433A3C5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81" name="Freeform 20">
              <a:extLst>
                <a:ext uri="{FF2B5EF4-FFF2-40B4-BE49-F238E27FC236}">
                  <a16:creationId xmlns:a16="http://schemas.microsoft.com/office/drawing/2014/main" id="{598EC006-77B1-42BA-B815-66CCB9B170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82" name="Freeform 21">
              <a:extLst>
                <a:ext uri="{FF2B5EF4-FFF2-40B4-BE49-F238E27FC236}">
                  <a16:creationId xmlns:a16="http://schemas.microsoft.com/office/drawing/2014/main" id="{A144ED09-DA06-491D-95A8-AB3DED4329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83" name="Freeform 22">
              <a:extLst>
                <a:ext uri="{FF2B5EF4-FFF2-40B4-BE49-F238E27FC236}">
                  <a16:creationId xmlns:a16="http://schemas.microsoft.com/office/drawing/2014/main" id="{1CB00BD2-11CD-4A38-8F38-02B0D1105E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85" name="Group 84">
            <a:extLst>
              <a:ext uri="{FF2B5EF4-FFF2-40B4-BE49-F238E27FC236}">
                <a16:creationId xmlns:a16="http://schemas.microsoft.com/office/drawing/2014/main" id="{520234FB-542E-4550-9C2F-1B56FD41A1C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86" name="Freeform 27">
              <a:extLst>
                <a:ext uri="{FF2B5EF4-FFF2-40B4-BE49-F238E27FC236}">
                  <a16:creationId xmlns:a16="http://schemas.microsoft.com/office/drawing/2014/main" id="{41FCE1F3-DEB3-47CD-90FF-7DABB4AF45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87" name="Freeform 28">
              <a:extLst>
                <a:ext uri="{FF2B5EF4-FFF2-40B4-BE49-F238E27FC236}">
                  <a16:creationId xmlns:a16="http://schemas.microsoft.com/office/drawing/2014/main" id="{5708E488-C19B-452C-B197-6F1C34F6E7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88" name="Freeform 29">
              <a:extLst>
                <a:ext uri="{FF2B5EF4-FFF2-40B4-BE49-F238E27FC236}">
                  <a16:creationId xmlns:a16="http://schemas.microsoft.com/office/drawing/2014/main" id="{89D3FD25-890E-4981-A71D-EE796873D7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89" name="Freeform 30">
              <a:extLst>
                <a:ext uri="{FF2B5EF4-FFF2-40B4-BE49-F238E27FC236}">
                  <a16:creationId xmlns:a16="http://schemas.microsoft.com/office/drawing/2014/main" id="{51B5414C-556A-47CB-8EE2-974A85A7A4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90" name="Freeform 31">
              <a:extLst>
                <a:ext uri="{FF2B5EF4-FFF2-40B4-BE49-F238E27FC236}">
                  <a16:creationId xmlns:a16="http://schemas.microsoft.com/office/drawing/2014/main" id="{1C02B20C-2B27-4B75-8AEE-A5D2E2674B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91" name="Freeform 32">
              <a:extLst>
                <a:ext uri="{FF2B5EF4-FFF2-40B4-BE49-F238E27FC236}">
                  <a16:creationId xmlns:a16="http://schemas.microsoft.com/office/drawing/2014/main" id="{54427714-F9AA-4F93-BD1D-400F1EA93F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92" name="Freeform 33">
              <a:extLst>
                <a:ext uri="{FF2B5EF4-FFF2-40B4-BE49-F238E27FC236}">
                  <a16:creationId xmlns:a16="http://schemas.microsoft.com/office/drawing/2014/main" id="{28A77D6A-9E81-497F-ABCC-2695BB5ADD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93" name="Freeform 34">
              <a:extLst>
                <a:ext uri="{FF2B5EF4-FFF2-40B4-BE49-F238E27FC236}">
                  <a16:creationId xmlns:a16="http://schemas.microsoft.com/office/drawing/2014/main" id="{2A1533BA-1478-4F7C-8E24-3F3E905050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94" name="Freeform 35">
              <a:extLst>
                <a:ext uri="{FF2B5EF4-FFF2-40B4-BE49-F238E27FC236}">
                  <a16:creationId xmlns:a16="http://schemas.microsoft.com/office/drawing/2014/main" id="{39686201-E633-40FD-A80A-1E28AD52E3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95" name="Freeform 36">
              <a:extLst>
                <a:ext uri="{FF2B5EF4-FFF2-40B4-BE49-F238E27FC236}">
                  <a16:creationId xmlns:a16="http://schemas.microsoft.com/office/drawing/2014/main" id="{76A215C2-F590-4938-810B-F8A79366C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96" name="Freeform 37">
              <a:extLst>
                <a:ext uri="{FF2B5EF4-FFF2-40B4-BE49-F238E27FC236}">
                  <a16:creationId xmlns:a16="http://schemas.microsoft.com/office/drawing/2014/main" id="{85F418E7-330D-4002-8EC8-33C1A897FF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97" name="Freeform 38">
              <a:extLst>
                <a:ext uri="{FF2B5EF4-FFF2-40B4-BE49-F238E27FC236}">
                  <a16:creationId xmlns:a16="http://schemas.microsoft.com/office/drawing/2014/main" id="{8FFE669A-54C9-4436-9566-C5A90F16DB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99" name="Rectangle 98">
            <a:extLst>
              <a:ext uri="{FF2B5EF4-FFF2-40B4-BE49-F238E27FC236}">
                <a16:creationId xmlns:a16="http://schemas.microsoft.com/office/drawing/2014/main" id="{DE91395A-2D18-4AF6-A0AC-AAA7189FE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01" name="Freeform 11">
            <a:extLst>
              <a:ext uri="{FF2B5EF4-FFF2-40B4-BE49-F238E27FC236}">
                <a16:creationId xmlns:a16="http://schemas.microsoft.com/office/drawing/2014/main" id="{A57352BE-A213-4040-BE8E-D4A925AD9D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Rechteck 3">
            <a:extLst>
              <a:ext uri="{FF2B5EF4-FFF2-40B4-BE49-F238E27FC236}">
                <a16:creationId xmlns:a16="http://schemas.microsoft.com/office/drawing/2014/main" id="{4A152EDD-1ED1-4B1D-841B-B07A134E2B48}"/>
              </a:ext>
            </a:extLst>
          </p:cNvPr>
          <p:cNvSpPr/>
          <p:nvPr/>
        </p:nvSpPr>
        <p:spPr>
          <a:xfrm>
            <a:off x="2402492" y="714528"/>
            <a:ext cx="3038673" cy="859743"/>
          </a:xfrm>
          <a:prstGeom prst="rect">
            <a:avLst/>
          </a:prstGeom>
        </p:spPr>
        <p:txBody>
          <a:bodyPr vert="horz" lIns="91440" tIns="45720" rIns="91440" bIns="45720" rtlCol="0">
            <a:noAutofit/>
          </a:bodyPr>
          <a:lstStyle/>
          <a:p>
            <a:pPr>
              <a:spcBef>
                <a:spcPts val="1000"/>
              </a:spcBef>
              <a:buClr>
                <a:schemeClr val="accent1"/>
              </a:buClr>
            </a:pPr>
            <a:endParaRPr lang="en-US" sz="2400" dirty="0">
              <a:latin typeface="Arial" panose="020B0604020202020204" pitchFamily="34" charset="0"/>
              <a:cs typeface="Arial" panose="020B0604020202020204" pitchFamily="34" charset="0"/>
            </a:endParaRPr>
          </a:p>
        </p:txBody>
      </p:sp>
      <p:sp>
        <p:nvSpPr>
          <p:cNvPr id="36" name="Fußzeilenplatzhalter 3">
            <a:extLst>
              <a:ext uri="{FF2B5EF4-FFF2-40B4-BE49-F238E27FC236}">
                <a16:creationId xmlns:a16="http://schemas.microsoft.com/office/drawing/2014/main" id="{387F9755-BFF6-4710-9A3C-C24E026FE14E}"/>
              </a:ext>
            </a:extLst>
          </p:cNvPr>
          <p:cNvSpPr>
            <a:spLocks noGrp="1"/>
          </p:cNvSpPr>
          <p:nvPr>
            <p:ph type="ftr" sz="quarter" idx="11"/>
          </p:nvPr>
        </p:nvSpPr>
        <p:spPr>
          <a:xfrm>
            <a:off x="8124384" y="6320385"/>
            <a:ext cx="3966965" cy="365125"/>
          </a:xfrm>
        </p:spPr>
        <p:txBody>
          <a:bodyPr/>
          <a:lstStyle/>
          <a:p>
            <a:r>
              <a:rPr lang="de-DE" dirty="0"/>
              <a:t>LAG Geschäftsstelle BW / WJT 2021/Teamassistentinnen Teil 1 und 2</a:t>
            </a:r>
            <a:endParaRPr lang="en-US" dirty="0"/>
          </a:p>
        </p:txBody>
      </p:sp>
      <p:pic>
        <p:nvPicPr>
          <p:cNvPr id="2" name="Grafik 1">
            <a:extLst>
              <a:ext uri="{FF2B5EF4-FFF2-40B4-BE49-F238E27FC236}">
                <a16:creationId xmlns:a16="http://schemas.microsoft.com/office/drawing/2014/main" id="{FB07B5C0-F8D6-4BD2-8A44-44FA0821EFCF}"/>
              </a:ext>
            </a:extLst>
          </p:cNvPr>
          <p:cNvPicPr>
            <a:picLocks noChangeAspect="1"/>
          </p:cNvPicPr>
          <p:nvPr/>
        </p:nvPicPr>
        <p:blipFill>
          <a:blip r:embed="rId2"/>
          <a:stretch>
            <a:fillRect/>
          </a:stretch>
        </p:blipFill>
        <p:spPr>
          <a:xfrm>
            <a:off x="8562159" y="172490"/>
            <a:ext cx="3426249" cy="779632"/>
          </a:xfrm>
          <a:prstGeom prst="rect">
            <a:avLst/>
          </a:prstGeom>
        </p:spPr>
      </p:pic>
      <p:sp>
        <p:nvSpPr>
          <p:cNvPr id="3" name="Rectangle 1">
            <a:extLst>
              <a:ext uri="{FF2B5EF4-FFF2-40B4-BE49-F238E27FC236}">
                <a16:creationId xmlns:a16="http://schemas.microsoft.com/office/drawing/2014/main" id="{23FC798A-AE1E-411B-B157-A37D9EBB69BB}"/>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2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a:t>
            </a:r>
            <a:endParaRPr kumimoji="0" lang="de-DE" altLang="de-DE"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de-DE" altLang="de-DE" sz="12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b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
        <p:nvSpPr>
          <p:cNvPr id="6" name="Rectangle 2">
            <a:extLst>
              <a:ext uri="{FF2B5EF4-FFF2-40B4-BE49-F238E27FC236}">
                <a16:creationId xmlns:a16="http://schemas.microsoft.com/office/drawing/2014/main" id="{EC5F4287-4E4F-44CA-8A63-B9545C05E194}"/>
              </a:ext>
            </a:extLst>
          </p:cNvPr>
          <p:cNvSpPr>
            <a:spLocks noChangeArrowheads="1"/>
          </p:cNvSpPr>
          <p:nvPr/>
        </p:nvSpPr>
        <p:spPr bwMode="auto">
          <a:xfrm>
            <a:off x="0" y="0"/>
            <a:ext cx="12192000" cy="15875"/>
          </a:xfrm>
          <a:prstGeom prst="rect">
            <a:avLst/>
          </a:prstGeom>
          <a:solidFill>
            <a:srgbClr val="000000"/>
          </a:solidFill>
          <a:ln w="9525">
            <a:solidFill>
              <a:schemeClr val="tx1"/>
            </a:solidFill>
            <a:prstDash val="solid"/>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4114" name="Textfeld 4113">
            <a:extLst>
              <a:ext uri="{FF2B5EF4-FFF2-40B4-BE49-F238E27FC236}">
                <a16:creationId xmlns:a16="http://schemas.microsoft.com/office/drawing/2014/main" id="{B76BDDA0-CF03-44D6-AB54-C3816B96CAC1}"/>
              </a:ext>
            </a:extLst>
          </p:cNvPr>
          <p:cNvSpPr txBox="1"/>
          <p:nvPr/>
        </p:nvSpPr>
        <p:spPr>
          <a:xfrm>
            <a:off x="5592932" y="2792027"/>
            <a:ext cx="914400" cy="914400"/>
          </a:xfrm>
          <a:prstGeom prst="rect">
            <a:avLst/>
          </a:prstGeom>
          <a:noFill/>
        </p:spPr>
        <p:txBody>
          <a:bodyPr wrap="square" rtlCol="0">
            <a:spAutoFit/>
          </a:bodyPr>
          <a:lstStyle/>
          <a:p>
            <a:endParaRPr lang="de-DE"/>
          </a:p>
        </p:txBody>
      </p:sp>
      <p:sp>
        <p:nvSpPr>
          <p:cNvPr id="4138" name="Rectangle 216">
            <a:extLst>
              <a:ext uri="{FF2B5EF4-FFF2-40B4-BE49-F238E27FC236}">
                <a16:creationId xmlns:a16="http://schemas.microsoft.com/office/drawing/2014/main" id="{A7836A2E-A54D-43B6-8BDC-B23F1CD3E9B7}"/>
              </a:ext>
            </a:extLst>
          </p:cNvPr>
          <p:cNvSpPr>
            <a:spLocks noChangeArrowheads="1"/>
          </p:cNvSpPr>
          <p:nvPr/>
        </p:nvSpPr>
        <p:spPr bwMode="auto">
          <a:xfrm rot="9075804">
            <a:off x="152400" y="1066800"/>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1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de-DE" altLang="de-DE"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
        <p:nvSpPr>
          <p:cNvPr id="4139" name="Rectangle 218">
            <a:extLst>
              <a:ext uri="{FF2B5EF4-FFF2-40B4-BE49-F238E27FC236}">
                <a16:creationId xmlns:a16="http://schemas.microsoft.com/office/drawing/2014/main" id="{D9801974-BC2F-4724-A625-1EE65B1FBF8F}"/>
              </a:ext>
            </a:extLst>
          </p:cNvPr>
          <p:cNvSpPr>
            <a:spLocks noChangeArrowheads="1"/>
          </p:cNvSpPr>
          <p:nvPr/>
        </p:nvSpPr>
        <p:spPr bwMode="auto">
          <a:xfrm>
            <a:off x="152400" y="1066800"/>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de-DE" altLang="de-DE" sz="1800" b="0" i="0" u="none" strike="noStrike" cap="none" normalizeH="0" baseline="0">
                <a:ln>
                  <a:noFill/>
                </a:ln>
                <a:solidFill>
                  <a:schemeClr val="tx1"/>
                </a:solidFill>
                <a:effectLst/>
                <a:latin typeface="Arial" panose="020B0604020202020204" pitchFamily="34" charset="0"/>
              </a:rPr>
            </a:br>
            <a:endParaRPr kumimoji="0" lang="de-DE" altLang="de-DE"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4140" name="Rectangle 227">
            <a:extLst>
              <a:ext uri="{FF2B5EF4-FFF2-40B4-BE49-F238E27FC236}">
                <a16:creationId xmlns:a16="http://schemas.microsoft.com/office/drawing/2014/main" id="{BBFDAB2E-519D-47B9-AC10-4A1A7DED9543}"/>
              </a:ext>
            </a:extLst>
          </p:cNvPr>
          <p:cNvSpPr>
            <a:spLocks noChangeArrowheads="1"/>
          </p:cNvSpPr>
          <p:nvPr/>
        </p:nvSpPr>
        <p:spPr bwMode="auto">
          <a:xfrm>
            <a:off x="152400" y="1057922"/>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de-DE" altLang="de-DE" sz="1100" b="0" i="0" u="none" strike="noStrike" cap="none" normalizeH="0" baseline="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de-DE" altLang="de-DE" sz="1100" b="0" i="0" u="none" strike="noStrike" cap="none" normalizeH="0" baseline="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4141" name="Rectangle 228">
            <a:extLst>
              <a:ext uri="{FF2B5EF4-FFF2-40B4-BE49-F238E27FC236}">
                <a16:creationId xmlns:a16="http://schemas.microsoft.com/office/drawing/2014/main" id="{5B811449-5CF4-4428-B1C1-57C3FB90C8A1}"/>
              </a:ext>
            </a:extLst>
          </p:cNvPr>
          <p:cNvSpPr>
            <a:spLocks noChangeArrowheads="1"/>
          </p:cNvSpPr>
          <p:nvPr/>
        </p:nvSpPr>
        <p:spPr bwMode="auto">
          <a:xfrm>
            <a:off x="152400" y="3679825"/>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4142" name="Rectangle 231">
            <a:extLst>
              <a:ext uri="{FF2B5EF4-FFF2-40B4-BE49-F238E27FC236}">
                <a16:creationId xmlns:a16="http://schemas.microsoft.com/office/drawing/2014/main" id="{411AE5C2-281A-4B3F-9875-E75615058EB7}"/>
              </a:ext>
            </a:extLst>
          </p:cNvPr>
          <p:cNvSpPr>
            <a:spLocks noChangeArrowheads="1"/>
          </p:cNvSpPr>
          <p:nvPr/>
        </p:nvSpPr>
        <p:spPr bwMode="auto">
          <a:xfrm>
            <a:off x="152400" y="36798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de-DE" altLang="de-DE" sz="1800" b="0" i="0" u="none" strike="noStrike" cap="none" normalizeH="0" baseline="0">
                <a:ln>
                  <a:noFill/>
                </a:ln>
                <a:solidFill>
                  <a:schemeClr val="tx1"/>
                </a:solidFill>
                <a:effectLst/>
                <a:latin typeface="Arial" panose="020B0604020202020204" pitchFamily="34" charset="0"/>
              </a:rPr>
            </a:br>
            <a:endParaRPr kumimoji="0" lang="de-DE" altLang="de-DE"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107" name="Rechteck 106">
            <a:extLst>
              <a:ext uri="{FF2B5EF4-FFF2-40B4-BE49-F238E27FC236}">
                <a16:creationId xmlns:a16="http://schemas.microsoft.com/office/drawing/2014/main" id="{775BE905-8334-4B89-8719-50BB1D92C298}"/>
              </a:ext>
            </a:extLst>
          </p:cNvPr>
          <p:cNvSpPr/>
          <p:nvPr/>
        </p:nvSpPr>
        <p:spPr>
          <a:xfrm>
            <a:off x="2712875" y="768153"/>
            <a:ext cx="4359431" cy="1007239"/>
          </a:xfrm>
          <a:prstGeom prst="rect">
            <a:avLst/>
          </a:prstGeom>
        </p:spPr>
        <p:txBody>
          <a:bodyPr vert="horz" lIns="91440" tIns="45720" rIns="91440" bIns="45720" rtlCol="0">
            <a:noAutofit/>
          </a:bodyPr>
          <a:lstStyle/>
          <a:p>
            <a:pPr>
              <a:spcBef>
                <a:spcPts val="1000"/>
              </a:spcBef>
              <a:buClr>
                <a:schemeClr val="accent1"/>
              </a:buClr>
            </a:pPr>
            <a:r>
              <a:rPr lang="en-US" sz="2400" b="1" dirty="0">
                <a:latin typeface="Arial" panose="020B0604020202020204" pitchFamily="34" charset="0"/>
                <a:cs typeface="Arial" panose="020B0604020202020204" pitchFamily="34" charset="0"/>
              </a:rPr>
              <a:t>3 </a:t>
            </a:r>
            <a:r>
              <a:rPr lang="en-US" sz="2400" b="1" dirty="0" err="1">
                <a:latin typeface="Arial" panose="020B0604020202020204" pitchFamily="34" charset="0"/>
                <a:cs typeface="Arial" panose="020B0604020202020204" pitchFamily="34" charset="0"/>
              </a:rPr>
              <a:t>Stühle</a:t>
            </a:r>
            <a:endParaRPr lang="en-US" sz="2400" b="1" dirty="0">
              <a:latin typeface="Arial" panose="020B0604020202020204" pitchFamily="34" charset="0"/>
              <a:cs typeface="Arial" panose="020B0604020202020204" pitchFamily="34" charset="0"/>
            </a:endParaRPr>
          </a:p>
        </p:txBody>
      </p:sp>
      <p:pic>
        <p:nvPicPr>
          <p:cNvPr id="9" name="Grafik 8">
            <a:extLst>
              <a:ext uri="{FF2B5EF4-FFF2-40B4-BE49-F238E27FC236}">
                <a16:creationId xmlns:a16="http://schemas.microsoft.com/office/drawing/2014/main" id="{BBB99C56-C00C-4A86-92C4-732567880C20}"/>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4180633" y="1399026"/>
            <a:ext cx="3552048" cy="2480514"/>
          </a:xfrm>
          <a:prstGeom prst="rect">
            <a:avLst/>
          </a:prstGeom>
        </p:spPr>
      </p:pic>
      <p:sp>
        <p:nvSpPr>
          <p:cNvPr id="10" name="Textfeld 9">
            <a:extLst>
              <a:ext uri="{FF2B5EF4-FFF2-40B4-BE49-F238E27FC236}">
                <a16:creationId xmlns:a16="http://schemas.microsoft.com/office/drawing/2014/main" id="{A91DEC88-61CE-4FA1-A052-CEE5EDD7E9CF}"/>
              </a:ext>
            </a:extLst>
          </p:cNvPr>
          <p:cNvSpPr txBox="1"/>
          <p:nvPr/>
        </p:nvSpPr>
        <p:spPr>
          <a:xfrm>
            <a:off x="4272648" y="3476367"/>
            <a:ext cx="3196496" cy="369332"/>
          </a:xfrm>
          <a:prstGeom prst="rect">
            <a:avLst/>
          </a:prstGeom>
          <a:noFill/>
        </p:spPr>
        <p:txBody>
          <a:bodyPr wrap="square" rtlCol="0">
            <a:spAutoFit/>
          </a:bodyPr>
          <a:lstStyle/>
          <a:p>
            <a:r>
              <a:rPr lang="de-DE" sz="900" dirty="0"/>
              <a:t>"</a:t>
            </a:r>
            <a:r>
              <a:rPr lang="de-DE" sz="900" dirty="0">
                <a:hlinkClick r:id="rId4" tooltip="https://de.wikipedia.org/wiki/Stuhl_(M%C3%B6bel)"/>
              </a:rPr>
              <a:t>Dieses Foto</a:t>
            </a:r>
            <a:r>
              <a:rPr lang="de-DE" sz="900" dirty="0"/>
              <a:t>" von Unbekannter Autor ist lizenziert gemäß </a:t>
            </a:r>
            <a:r>
              <a:rPr lang="de-DE" sz="900" dirty="0">
                <a:hlinkClick r:id="rId5" tooltip="https://creativecommons.org/licenses/by-sa/3.0/"/>
              </a:rPr>
              <a:t>CC BY-SA</a:t>
            </a:r>
            <a:endParaRPr lang="de-DE" sz="900" dirty="0"/>
          </a:p>
        </p:txBody>
      </p:sp>
      <p:sp>
        <p:nvSpPr>
          <p:cNvPr id="13" name="Textfeld 12">
            <a:extLst>
              <a:ext uri="{FF2B5EF4-FFF2-40B4-BE49-F238E27FC236}">
                <a16:creationId xmlns:a16="http://schemas.microsoft.com/office/drawing/2014/main" id="{6B450FD7-15CE-438B-974F-6611A3368904}"/>
              </a:ext>
            </a:extLst>
          </p:cNvPr>
          <p:cNvSpPr txBox="1"/>
          <p:nvPr/>
        </p:nvSpPr>
        <p:spPr>
          <a:xfrm>
            <a:off x="3269638" y="3997846"/>
            <a:ext cx="1771479" cy="1908215"/>
          </a:xfrm>
          <a:prstGeom prst="rect">
            <a:avLst/>
          </a:prstGeom>
          <a:noFill/>
        </p:spPr>
        <p:txBody>
          <a:bodyPr wrap="square" rtlCol="0">
            <a:spAutoFit/>
          </a:bodyPr>
          <a:lstStyle/>
          <a:p>
            <a:r>
              <a:rPr lang="de-DE" dirty="0">
                <a:latin typeface="Arial" panose="020B0604020202020204" pitchFamily="34" charset="0"/>
                <a:cs typeface="Arial" panose="020B0604020202020204" pitchFamily="34" charset="0"/>
              </a:rPr>
              <a:t>1  </a:t>
            </a:r>
            <a:r>
              <a:rPr lang="de-DE" b="1" dirty="0">
                <a:latin typeface="Arial" panose="020B0604020202020204" pitchFamily="34" charset="0"/>
                <a:cs typeface="Arial" panose="020B0604020202020204" pitchFamily="34" charset="0"/>
              </a:rPr>
              <a:t>Spontane</a:t>
            </a:r>
          </a:p>
          <a:p>
            <a:r>
              <a:rPr lang="de-DE" b="1" dirty="0">
                <a:latin typeface="Arial" panose="020B0604020202020204" pitchFamily="34" charset="0"/>
                <a:cs typeface="Arial" panose="020B0604020202020204" pitchFamily="34" charset="0"/>
              </a:rPr>
              <a:t>    - innere-</a:t>
            </a:r>
          </a:p>
          <a:p>
            <a:r>
              <a:rPr lang="de-DE" b="1" dirty="0">
                <a:latin typeface="Arial" panose="020B0604020202020204" pitchFamily="34" charset="0"/>
                <a:cs typeface="Arial" panose="020B0604020202020204" pitchFamily="34" charset="0"/>
              </a:rPr>
              <a:t>    Reaktion</a:t>
            </a:r>
          </a:p>
          <a:p>
            <a:pPr marL="285750" indent="-285750">
              <a:buFontTx/>
              <a:buChar char="-"/>
            </a:pPr>
            <a:r>
              <a:rPr lang="de-DE" sz="1600" dirty="0">
                <a:latin typeface="Arial" panose="020B0604020202020204" pitchFamily="34" charset="0"/>
                <a:cs typeface="Arial" panose="020B0604020202020204" pitchFamily="34" charset="0"/>
              </a:rPr>
              <a:t>Gedanken</a:t>
            </a:r>
          </a:p>
          <a:p>
            <a:pPr marL="285750" indent="-285750">
              <a:buFontTx/>
              <a:buChar char="-"/>
            </a:pPr>
            <a:r>
              <a:rPr lang="de-DE" sz="1600" dirty="0">
                <a:latin typeface="Arial" panose="020B0604020202020204" pitchFamily="34" charset="0"/>
                <a:cs typeface="Arial" panose="020B0604020202020204" pitchFamily="34" charset="0"/>
              </a:rPr>
              <a:t>Gefühle</a:t>
            </a:r>
          </a:p>
          <a:p>
            <a:pPr marL="285750" indent="-285750">
              <a:buFontTx/>
              <a:buChar char="-"/>
            </a:pPr>
            <a:r>
              <a:rPr lang="de-DE" sz="1600" dirty="0">
                <a:latin typeface="Arial" panose="020B0604020202020204" pitchFamily="34" charset="0"/>
                <a:cs typeface="Arial" panose="020B0604020202020204" pitchFamily="34" charset="0"/>
              </a:rPr>
              <a:t>Handlungs-impuls</a:t>
            </a:r>
          </a:p>
        </p:txBody>
      </p:sp>
      <p:sp>
        <p:nvSpPr>
          <p:cNvPr id="53" name="Textfeld 52">
            <a:extLst>
              <a:ext uri="{FF2B5EF4-FFF2-40B4-BE49-F238E27FC236}">
                <a16:creationId xmlns:a16="http://schemas.microsoft.com/office/drawing/2014/main" id="{C2320AAA-9076-40BA-B165-D353D9C87232}"/>
              </a:ext>
            </a:extLst>
          </p:cNvPr>
          <p:cNvSpPr txBox="1"/>
          <p:nvPr/>
        </p:nvSpPr>
        <p:spPr>
          <a:xfrm>
            <a:off x="5273539" y="4251467"/>
            <a:ext cx="1771479" cy="1107996"/>
          </a:xfrm>
          <a:prstGeom prst="rect">
            <a:avLst/>
          </a:prstGeom>
          <a:noFill/>
        </p:spPr>
        <p:txBody>
          <a:bodyPr wrap="square" rtlCol="0">
            <a:spAutoFit/>
          </a:bodyPr>
          <a:lstStyle/>
          <a:p>
            <a:r>
              <a:rPr lang="de-DE" b="1" dirty="0">
                <a:latin typeface="Arial" panose="020B0604020202020204" pitchFamily="34" charset="0"/>
                <a:cs typeface="Arial" panose="020B0604020202020204" pitchFamily="34" charset="0"/>
              </a:rPr>
              <a:t>2 Überlegen: </a:t>
            </a:r>
            <a:r>
              <a:rPr lang="de-DE" sz="1600" dirty="0">
                <a:latin typeface="Arial" panose="020B0604020202020204" pitchFamily="34" charset="0"/>
                <a:cs typeface="Arial" panose="020B0604020202020204" pitchFamily="34" charset="0"/>
              </a:rPr>
              <a:t>was möchte ich mitteilen, was ist mein Ziel? </a:t>
            </a:r>
          </a:p>
        </p:txBody>
      </p:sp>
      <p:sp>
        <p:nvSpPr>
          <p:cNvPr id="54" name="Textfeld 53">
            <a:extLst>
              <a:ext uri="{FF2B5EF4-FFF2-40B4-BE49-F238E27FC236}">
                <a16:creationId xmlns:a16="http://schemas.microsoft.com/office/drawing/2014/main" id="{3FC79A38-9401-45A2-AA83-A23460393DB5}"/>
              </a:ext>
            </a:extLst>
          </p:cNvPr>
          <p:cNvSpPr txBox="1"/>
          <p:nvPr/>
        </p:nvSpPr>
        <p:spPr>
          <a:xfrm>
            <a:off x="7447055" y="4570974"/>
            <a:ext cx="1771479" cy="369332"/>
          </a:xfrm>
          <a:prstGeom prst="rect">
            <a:avLst/>
          </a:prstGeom>
          <a:noFill/>
        </p:spPr>
        <p:txBody>
          <a:bodyPr wrap="square" rtlCol="0">
            <a:spAutoFit/>
          </a:bodyPr>
          <a:lstStyle/>
          <a:p>
            <a:r>
              <a:rPr lang="de-DE" b="1" dirty="0">
                <a:latin typeface="Arial" panose="020B0604020202020204" pitchFamily="34" charset="0"/>
                <a:cs typeface="Arial" panose="020B0604020202020204" pitchFamily="34" charset="0"/>
              </a:rPr>
              <a:t>3 Sprechen</a:t>
            </a:r>
          </a:p>
        </p:txBody>
      </p:sp>
      <p:sp>
        <p:nvSpPr>
          <p:cNvPr id="14" name="Pfeil: nach rechts 13">
            <a:extLst>
              <a:ext uri="{FF2B5EF4-FFF2-40B4-BE49-F238E27FC236}">
                <a16:creationId xmlns:a16="http://schemas.microsoft.com/office/drawing/2014/main" id="{60582B33-9C31-4000-B724-E85B35B2D56A}"/>
              </a:ext>
            </a:extLst>
          </p:cNvPr>
          <p:cNvSpPr/>
          <p:nvPr/>
        </p:nvSpPr>
        <p:spPr>
          <a:xfrm>
            <a:off x="4867592" y="4657134"/>
            <a:ext cx="355107" cy="1970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6" name="Pfeil: nach rechts 55">
            <a:extLst>
              <a:ext uri="{FF2B5EF4-FFF2-40B4-BE49-F238E27FC236}">
                <a16:creationId xmlns:a16="http://schemas.microsoft.com/office/drawing/2014/main" id="{4AE7EC04-7BE5-4D51-BC5A-282372B5A332}"/>
              </a:ext>
            </a:extLst>
          </p:cNvPr>
          <p:cNvSpPr/>
          <p:nvPr/>
        </p:nvSpPr>
        <p:spPr>
          <a:xfrm>
            <a:off x="7045018" y="4668561"/>
            <a:ext cx="355107" cy="1970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60" name="Grafik 59">
            <a:extLst>
              <a:ext uri="{FF2B5EF4-FFF2-40B4-BE49-F238E27FC236}">
                <a16:creationId xmlns:a16="http://schemas.microsoft.com/office/drawing/2014/main" id="{ACB09D89-9608-4B9E-9F00-585F762AD821}"/>
              </a:ext>
            </a:extLst>
          </p:cNvPr>
          <p:cNvPicPr/>
          <p:nvPr/>
        </p:nvPicPr>
        <p:blipFill>
          <a:blip r:embed="rId6"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rot="5400000">
            <a:off x="2518729" y="2284655"/>
            <a:ext cx="1904434" cy="1457436"/>
          </a:xfrm>
          <a:prstGeom prst="rect">
            <a:avLst/>
          </a:prstGeom>
        </p:spPr>
      </p:pic>
    </p:spTree>
    <p:extLst>
      <p:ext uri="{BB962C8B-B14F-4D97-AF65-F5344CB8AC3E}">
        <p14:creationId xmlns:p14="http://schemas.microsoft.com/office/powerpoint/2010/main" val="25007613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71" name="Group 70">
            <a:extLst>
              <a:ext uri="{FF2B5EF4-FFF2-40B4-BE49-F238E27FC236}">
                <a16:creationId xmlns:a16="http://schemas.microsoft.com/office/drawing/2014/main" id="{7398C59F-5A18-487B-91D6-B955AACF2E5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72" name="Freeform 11">
              <a:extLst>
                <a:ext uri="{FF2B5EF4-FFF2-40B4-BE49-F238E27FC236}">
                  <a16:creationId xmlns:a16="http://schemas.microsoft.com/office/drawing/2014/main" id="{0557FAFE-C7C3-47EC-A4F5-9B21663192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73" name="Freeform 12">
              <a:extLst>
                <a:ext uri="{FF2B5EF4-FFF2-40B4-BE49-F238E27FC236}">
                  <a16:creationId xmlns:a16="http://schemas.microsoft.com/office/drawing/2014/main" id="{95BC28FB-3882-4674-9D79-EA58BEB7CE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74" name="Freeform 13">
              <a:extLst>
                <a:ext uri="{FF2B5EF4-FFF2-40B4-BE49-F238E27FC236}">
                  <a16:creationId xmlns:a16="http://schemas.microsoft.com/office/drawing/2014/main" id="{9C6EC892-83F9-402F-8552-0AD7C0556E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75" name="Freeform 14">
              <a:extLst>
                <a:ext uri="{FF2B5EF4-FFF2-40B4-BE49-F238E27FC236}">
                  <a16:creationId xmlns:a16="http://schemas.microsoft.com/office/drawing/2014/main" id="{18387766-037C-4EF0-8471-D19CBF2A4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76" name="Freeform 15">
              <a:extLst>
                <a:ext uri="{FF2B5EF4-FFF2-40B4-BE49-F238E27FC236}">
                  <a16:creationId xmlns:a16="http://schemas.microsoft.com/office/drawing/2014/main" id="{1E364F38-6F3A-476A-93E6-962EA817C4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77" name="Freeform 16">
              <a:extLst>
                <a:ext uri="{FF2B5EF4-FFF2-40B4-BE49-F238E27FC236}">
                  <a16:creationId xmlns:a16="http://schemas.microsoft.com/office/drawing/2014/main" id="{35C335A4-1E67-4293-8BE2-DFB085D4FB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78" name="Freeform 17">
              <a:extLst>
                <a:ext uri="{FF2B5EF4-FFF2-40B4-BE49-F238E27FC236}">
                  <a16:creationId xmlns:a16="http://schemas.microsoft.com/office/drawing/2014/main" id="{9A8A0F10-2C98-4297-9F92-5D95533927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79" name="Freeform 18">
              <a:extLst>
                <a:ext uri="{FF2B5EF4-FFF2-40B4-BE49-F238E27FC236}">
                  <a16:creationId xmlns:a16="http://schemas.microsoft.com/office/drawing/2014/main" id="{C3B112A3-006E-4008-A778-DB5F6A09D5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80" name="Freeform 19">
              <a:extLst>
                <a:ext uri="{FF2B5EF4-FFF2-40B4-BE49-F238E27FC236}">
                  <a16:creationId xmlns:a16="http://schemas.microsoft.com/office/drawing/2014/main" id="{E5E62767-5C25-4C49-9568-432433A3C5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81" name="Freeform 20">
              <a:extLst>
                <a:ext uri="{FF2B5EF4-FFF2-40B4-BE49-F238E27FC236}">
                  <a16:creationId xmlns:a16="http://schemas.microsoft.com/office/drawing/2014/main" id="{598EC006-77B1-42BA-B815-66CCB9B170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82" name="Freeform 21">
              <a:extLst>
                <a:ext uri="{FF2B5EF4-FFF2-40B4-BE49-F238E27FC236}">
                  <a16:creationId xmlns:a16="http://schemas.microsoft.com/office/drawing/2014/main" id="{A144ED09-DA06-491D-95A8-AB3DED4329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83" name="Freeform 22">
              <a:extLst>
                <a:ext uri="{FF2B5EF4-FFF2-40B4-BE49-F238E27FC236}">
                  <a16:creationId xmlns:a16="http://schemas.microsoft.com/office/drawing/2014/main" id="{1CB00BD2-11CD-4A38-8F38-02B0D1105E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85" name="Group 84">
            <a:extLst>
              <a:ext uri="{FF2B5EF4-FFF2-40B4-BE49-F238E27FC236}">
                <a16:creationId xmlns:a16="http://schemas.microsoft.com/office/drawing/2014/main" id="{520234FB-542E-4550-9C2F-1B56FD41A1C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86" name="Freeform 27">
              <a:extLst>
                <a:ext uri="{FF2B5EF4-FFF2-40B4-BE49-F238E27FC236}">
                  <a16:creationId xmlns:a16="http://schemas.microsoft.com/office/drawing/2014/main" id="{41FCE1F3-DEB3-47CD-90FF-7DABB4AF45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87" name="Freeform 28">
              <a:extLst>
                <a:ext uri="{FF2B5EF4-FFF2-40B4-BE49-F238E27FC236}">
                  <a16:creationId xmlns:a16="http://schemas.microsoft.com/office/drawing/2014/main" id="{5708E488-C19B-452C-B197-6F1C34F6E7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88" name="Freeform 29">
              <a:extLst>
                <a:ext uri="{FF2B5EF4-FFF2-40B4-BE49-F238E27FC236}">
                  <a16:creationId xmlns:a16="http://schemas.microsoft.com/office/drawing/2014/main" id="{89D3FD25-890E-4981-A71D-EE796873D7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89" name="Freeform 30">
              <a:extLst>
                <a:ext uri="{FF2B5EF4-FFF2-40B4-BE49-F238E27FC236}">
                  <a16:creationId xmlns:a16="http://schemas.microsoft.com/office/drawing/2014/main" id="{51B5414C-556A-47CB-8EE2-974A85A7A4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90" name="Freeform 31">
              <a:extLst>
                <a:ext uri="{FF2B5EF4-FFF2-40B4-BE49-F238E27FC236}">
                  <a16:creationId xmlns:a16="http://schemas.microsoft.com/office/drawing/2014/main" id="{1C02B20C-2B27-4B75-8AEE-A5D2E2674B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91" name="Freeform 32">
              <a:extLst>
                <a:ext uri="{FF2B5EF4-FFF2-40B4-BE49-F238E27FC236}">
                  <a16:creationId xmlns:a16="http://schemas.microsoft.com/office/drawing/2014/main" id="{54427714-F9AA-4F93-BD1D-400F1EA93F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92" name="Freeform 33">
              <a:extLst>
                <a:ext uri="{FF2B5EF4-FFF2-40B4-BE49-F238E27FC236}">
                  <a16:creationId xmlns:a16="http://schemas.microsoft.com/office/drawing/2014/main" id="{28A77D6A-9E81-497F-ABCC-2695BB5ADD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93" name="Freeform 34">
              <a:extLst>
                <a:ext uri="{FF2B5EF4-FFF2-40B4-BE49-F238E27FC236}">
                  <a16:creationId xmlns:a16="http://schemas.microsoft.com/office/drawing/2014/main" id="{2A1533BA-1478-4F7C-8E24-3F3E905050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94" name="Freeform 35">
              <a:extLst>
                <a:ext uri="{FF2B5EF4-FFF2-40B4-BE49-F238E27FC236}">
                  <a16:creationId xmlns:a16="http://schemas.microsoft.com/office/drawing/2014/main" id="{39686201-E633-40FD-A80A-1E28AD52E3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95" name="Freeform 36">
              <a:extLst>
                <a:ext uri="{FF2B5EF4-FFF2-40B4-BE49-F238E27FC236}">
                  <a16:creationId xmlns:a16="http://schemas.microsoft.com/office/drawing/2014/main" id="{76A215C2-F590-4938-810B-F8A79366C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96" name="Freeform 37">
              <a:extLst>
                <a:ext uri="{FF2B5EF4-FFF2-40B4-BE49-F238E27FC236}">
                  <a16:creationId xmlns:a16="http://schemas.microsoft.com/office/drawing/2014/main" id="{85F418E7-330D-4002-8EC8-33C1A897FF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97" name="Freeform 38">
              <a:extLst>
                <a:ext uri="{FF2B5EF4-FFF2-40B4-BE49-F238E27FC236}">
                  <a16:creationId xmlns:a16="http://schemas.microsoft.com/office/drawing/2014/main" id="{8FFE669A-54C9-4436-9566-C5A90F16DB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99" name="Rectangle 98">
            <a:extLst>
              <a:ext uri="{FF2B5EF4-FFF2-40B4-BE49-F238E27FC236}">
                <a16:creationId xmlns:a16="http://schemas.microsoft.com/office/drawing/2014/main" id="{DE91395A-2D18-4AF6-A0AC-AAA7189FE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01" name="Freeform 11">
            <a:extLst>
              <a:ext uri="{FF2B5EF4-FFF2-40B4-BE49-F238E27FC236}">
                <a16:creationId xmlns:a16="http://schemas.microsoft.com/office/drawing/2014/main" id="{A57352BE-A213-4040-BE8E-D4A925AD9D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Rechteck 3">
            <a:extLst>
              <a:ext uri="{FF2B5EF4-FFF2-40B4-BE49-F238E27FC236}">
                <a16:creationId xmlns:a16="http://schemas.microsoft.com/office/drawing/2014/main" id="{4A152EDD-1ED1-4B1D-841B-B07A134E2B48}"/>
              </a:ext>
            </a:extLst>
          </p:cNvPr>
          <p:cNvSpPr/>
          <p:nvPr/>
        </p:nvSpPr>
        <p:spPr>
          <a:xfrm>
            <a:off x="3622474" y="830507"/>
            <a:ext cx="6341839" cy="5414229"/>
          </a:xfrm>
          <a:prstGeom prst="rect">
            <a:avLst/>
          </a:prstGeom>
        </p:spPr>
        <p:txBody>
          <a:bodyPr vert="horz" lIns="91440" tIns="45720" rIns="91440" bIns="45720" rtlCol="0">
            <a:noAutofit/>
          </a:bodyPr>
          <a:lstStyle/>
          <a:p>
            <a:pPr algn="l"/>
            <a:r>
              <a:rPr lang="de-DE" sz="2400" b="1" i="0" dirty="0">
                <a:solidFill>
                  <a:srgbClr val="000080"/>
                </a:solidFill>
                <a:effectLst/>
                <a:latin typeface="Arial" panose="020B0604020202020204" pitchFamily="34" charset="0"/>
              </a:rPr>
              <a:t>Der Mann mit dem Hammer </a:t>
            </a:r>
          </a:p>
          <a:p>
            <a:pPr algn="l"/>
            <a:endParaRPr lang="de-DE" sz="2400" dirty="0">
              <a:solidFill>
                <a:srgbClr val="000080"/>
              </a:solidFill>
              <a:latin typeface="Arial" panose="020B0604020202020204" pitchFamily="34" charset="0"/>
            </a:endParaRPr>
          </a:p>
          <a:p>
            <a:pPr algn="l"/>
            <a:r>
              <a:rPr lang="de-DE" sz="1600" b="0" i="0" dirty="0">
                <a:solidFill>
                  <a:srgbClr val="000080"/>
                </a:solidFill>
                <a:effectLst/>
                <a:latin typeface="Arial" panose="020B0604020202020204" pitchFamily="34" charset="0"/>
                <a:cs typeface="Arial" panose="020B0604020202020204" pitchFamily="34" charset="0"/>
              </a:rPr>
              <a:t>Ein Mann will ein Bild aufhängen. Den Nagel hat er, nicht aber den Hammer. Der Nachbar hat einen. </a:t>
            </a:r>
          </a:p>
          <a:p>
            <a:pPr algn="l"/>
            <a:r>
              <a:rPr lang="de-DE" sz="1600" b="0" i="0" dirty="0">
                <a:solidFill>
                  <a:srgbClr val="000080"/>
                </a:solidFill>
                <a:effectLst/>
                <a:latin typeface="Arial" panose="020B0604020202020204" pitchFamily="34" charset="0"/>
                <a:cs typeface="Arial" panose="020B0604020202020204" pitchFamily="34" charset="0"/>
              </a:rPr>
              <a:t>Also beschließt unser Mann, hinüberzugehen und ihn auszuborgen. Doch da kommt ihm ein Zweifel: Was, wenn der Nachbar mir den Hammer nicht leihen will? Gestern schon grüßte er mich nur so flüchtig. Vielleicht war er in Eile. Vielleicht hat er die Eile nur vorgeschützt, und er hat was gegen mich. Und was? Ich habe ihm nichts getan; der bildet sich da etwas ein. Wenn jemand von </a:t>
            </a:r>
            <a:r>
              <a:rPr lang="de-DE" sz="1600" b="0" i="1" dirty="0">
                <a:solidFill>
                  <a:srgbClr val="000080"/>
                </a:solidFill>
                <a:effectLst/>
                <a:latin typeface="Arial" panose="020B0604020202020204" pitchFamily="34" charset="0"/>
                <a:cs typeface="Arial" panose="020B0604020202020204" pitchFamily="34" charset="0"/>
              </a:rPr>
              <a:t>mir</a:t>
            </a:r>
            <a:r>
              <a:rPr lang="de-DE" sz="1600" b="0" i="0" dirty="0">
                <a:solidFill>
                  <a:srgbClr val="000080"/>
                </a:solidFill>
                <a:effectLst/>
                <a:latin typeface="Arial" panose="020B0604020202020204" pitchFamily="34" charset="0"/>
                <a:cs typeface="Arial" panose="020B0604020202020204" pitchFamily="34" charset="0"/>
              </a:rPr>
              <a:t> ein Werkzeug borgen wollte, ich gäbe es ihm sofort. Und warum er nicht? Wie kann man einem Mitmenschen einen so einfachen Gefallen abschlagen? Leute wie dieser Kerl vergiften einem das Leben. Und dann bildet er sich noch ein, ich sei auf ihn angewiesen. Bloß weil er einen Hammer hat. Jetzt reicht´s mir wirklich. – </a:t>
            </a:r>
          </a:p>
          <a:p>
            <a:pPr algn="l"/>
            <a:r>
              <a:rPr lang="de-DE" sz="1600" b="0" i="0" dirty="0">
                <a:solidFill>
                  <a:srgbClr val="000080"/>
                </a:solidFill>
                <a:effectLst/>
                <a:latin typeface="Arial" panose="020B0604020202020204" pitchFamily="34" charset="0"/>
                <a:cs typeface="Arial" panose="020B0604020202020204" pitchFamily="34" charset="0"/>
              </a:rPr>
              <a:t>Und so stürmt er hinüber, läutet, der Nachbar öffnet, doch bevor er "Guten Tag" sagen kann, schreit ihn unser Mann an: </a:t>
            </a:r>
          </a:p>
          <a:p>
            <a:pPr algn="l"/>
            <a:r>
              <a:rPr lang="de-DE" sz="1600" b="0" i="0" dirty="0">
                <a:solidFill>
                  <a:srgbClr val="000080"/>
                </a:solidFill>
                <a:effectLst/>
                <a:latin typeface="Arial" panose="020B0604020202020204" pitchFamily="34" charset="0"/>
                <a:cs typeface="Arial" panose="020B0604020202020204" pitchFamily="34" charset="0"/>
              </a:rPr>
              <a:t>"Behalten Sie Ihren Hammer".</a:t>
            </a:r>
          </a:p>
          <a:p>
            <a:pPr algn="l"/>
            <a:endParaRPr lang="de-DE" sz="1600" b="0" i="0" dirty="0">
              <a:solidFill>
                <a:srgbClr val="000080"/>
              </a:solidFill>
              <a:effectLst/>
              <a:latin typeface="Arial" panose="020B0604020202020204" pitchFamily="34" charset="0"/>
              <a:cs typeface="Arial" panose="020B0604020202020204" pitchFamily="34" charset="0"/>
            </a:endParaRPr>
          </a:p>
          <a:p>
            <a:pPr algn="l"/>
            <a:r>
              <a:rPr lang="de-DE" sz="1600" b="0" i="0" dirty="0">
                <a:solidFill>
                  <a:srgbClr val="000080"/>
                </a:solidFill>
                <a:effectLst/>
                <a:latin typeface="Arial" panose="020B0604020202020204" pitchFamily="34" charset="0"/>
                <a:cs typeface="Arial" panose="020B0604020202020204" pitchFamily="34" charset="0"/>
              </a:rPr>
              <a:t>(aus P. Watzlawick: Anleitung zum unglücklich sein.)</a:t>
            </a:r>
          </a:p>
          <a:p>
            <a:pPr algn="l"/>
            <a:endParaRPr lang="de-DE" sz="1600" b="1" i="0" dirty="0">
              <a:solidFill>
                <a:srgbClr val="000080"/>
              </a:solidFill>
              <a:effectLst/>
              <a:latin typeface="Arial" panose="020B0604020202020204" pitchFamily="34" charset="0"/>
              <a:cs typeface="Arial" panose="020B0604020202020204" pitchFamily="34" charset="0"/>
            </a:endParaRPr>
          </a:p>
          <a:p>
            <a:pPr algn="l"/>
            <a:endParaRPr lang="de-DE" sz="2400" b="1" dirty="0">
              <a:solidFill>
                <a:srgbClr val="000080"/>
              </a:solidFill>
              <a:latin typeface="Arial" panose="020B0604020202020204" pitchFamily="34" charset="0"/>
            </a:endParaRPr>
          </a:p>
          <a:p>
            <a:pPr algn="l"/>
            <a:endParaRPr lang="de-DE" sz="2400" b="1" i="0" dirty="0">
              <a:solidFill>
                <a:srgbClr val="000080"/>
              </a:solidFill>
              <a:effectLst/>
              <a:latin typeface="Arial" panose="020B0604020202020204" pitchFamily="34" charset="0"/>
            </a:endParaRPr>
          </a:p>
          <a:p>
            <a:pPr algn="l"/>
            <a:endParaRPr lang="de-DE" sz="2400" b="1" dirty="0">
              <a:solidFill>
                <a:srgbClr val="000080"/>
              </a:solidFill>
              <a:latin typeface="Arial" panose="020B0604020202020204" pitchFamily="34" charset="0"/>
            </a:endParaRPr>
          </a:p>
        </p:txBody>
      </p:sp>
      <p:sp>
        <p:nvSpPr>
          <p:cNvPr id="36" name="Fußzeilenplatzhalter 3">
            <a:extLst>
              <a:ext uri="{FF2B5EF4-FFF2-40B4-BE49-F238E27FC236}">
                <a16:creationId xmlns:a16="http://schemas.microsoft.com/office/drawing/2014/main" id="{387F9755-BFF6-4710-9A3C-C24E026FE14E}"/>
              </a:ext>
            </a:extLst>
          </p:cNvPr>
          <p:cNvSpPr>
            <a:spLocks noGrp="1"/>
          </p:cNvSpPr>
          <p:nvPr>
            <p:ph type="ftr" sz="quarter" idx="11"/>
          </p:nvPr>
        </p:nvSpPr>
        <p:spPr>
          <a:xfrm>
            <a:off x="8124384" y="6320385"/>
            <a:ext cx="3966965" cy="365125"/>
          </a:xfrm>
        </p:spPr>
        <p:txBody>
          <a:bodyPr/>
          <a:lstStyle/>
          <a:p>
            <a:r>
              <a:rPr lang="de-DE" dirty="0"/>
              <a:t>LAG Geschäftsstelle BW / WJT 2021/Teamassistentinnen Teil 1 und 2</a:t>
            </a:r>
            <a:endParaRPr lang="en-US" dirty="0"/>
          </a:p>
        </p:txBody>
      </p:sp>
      <p:pic>
        <p:nvPicPr>
          <p:cNvPr id="2" name="Grafik 1">
            <a:extLst>
              <a:ext uri="{FF2B5EF4-FFF2-40B4-BE49-F238E27FC236}">
                <a16:creationId xmlns:a16="http://schemas.microsoft.com/office/drawing/2014/main" id="{FB07B5C0-F8D6-4BD2-8A44-44FA0821EFCF}"/>
              </a:ext>
            </a:extLst>
          </p:cNvPr>
          <p:cNvPicPr>
            <a:picLocks noChangeAspect="1"/>
          </p:cNvPicPr>
          <p:nvPr/>
        </p:nvPicPr>
        <p:blipFill>
          <a:blip r:embed="rId2"/>
          <a:stretch>
            <a:fillRect/>
          </a:stretch>
        </p:blipFill>
        <p:spPr>
          <a:xfrm>
            <a:off x="8610285" y="135453"/>
            <a:ext cx="3426249" cy="652329"/>
          </a:xfrm>
          <a:prstGeom prst="rect">
            <a:avLst/>
          </a:prstGeom>
        </p:spPr>
      </p:pic>
      <p:pic>
        <p:nvPicPr>
          <p:cNvPr id="34" name="Grafik 33">
            <a:extLst>
              <a:ext uri="{FF2B5EF4-FFF2-40B4-BE49-F238E27FC236}">
                <a16:creationId xmlns:a16="http://schemas.microsoft.com/office/drawing/2014/main" id="{18991756-D16E-4498-B439-44F407915D43}"/>
              </a:ext>
            </a:extLst>
          </p:cNvPr>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rot="5400000">
            <a:off x="1555046" y="650918"/>
            <a:ext cx="1906376" cy="1496216"/>
          </a:xfrm>
          <a:prstGeom prst="rect">
            <a:avLst/>
          </a:prstGeom>
        </p:spPr>
      </p:pic>
    </p:spTree>
    <p:extLst>
      <p:ext uri="{BB962C8B-B14F-4D97-AF65-F5344CB8AC3E}">
        <p14:creationId xmlns:p14="http://schemas.microsoft.com/office/powerpoint/2010/main" val="8136554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71" name="Group 70">
            <a:extLst>
              <a:ext uri="{FF2B5EF4-FFF2-40B4-BE49-F238E27FC236}">
                <a16:creationId xmlns:a16="http://schemas.microsoft.com/office/drawing/2014/main" id="{7398C59F-5A18-487B-91D6-B955AACF2E5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72" name="Freeform 11">
              <a:extLst>
                <a:ext uri="{FF2B5EF4-FFF2-40B4-BE49-F238E27FC236}">
                  <a16:creationId xmlns:a16="http://schemas.microsoft.com/office/drawing/2014/main" id="{0557FAFE-C7C3-47EC-A4F5-9B21663192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73" name="Freeform 12">
              <a:extLst>
                <a:ext uri="{FF2B5EF4-FFF2-40B4-BE49-F238E27FC236}">
                  <a16:creationId xmlns:a16="http://schemas.microsoft.com/office/drawing/2014/main" id="{95BC28FB-3882-4674-9D79-EA58BEB7CE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74" name="Freeform 13">
              <a:extLst>
                <a:ext uri="{FF2B5EF4-FFF2-40B4-BE49-F238E27FC236}">
                  <a16:creationId xmlns:a16="http://schemas.microsoft.com/office/drawing/2014/main" id="{9C6EC892-83F9-402F-8552-0AD7C0556E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75" name="Freeform 14">
              <a:extLst>
                <a:ext uri="{FF2B5EF4-FFF2-40B4-BE49-F238E27FC236}">
                  <a16:creationId xmlns:a16="http://schemas.microsoft.com/office/drawing/2014/main" id="{18387766-037C-4EF0-8471-D19CBF2A4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76" name="Freeform 15">
              <a:extLst>
                <a:ext uri="{FF2B5EF4-FFF2-40B4-BE49-F238E27FC236}">
                  <a16:creationId xmlns:a16="http://schemas.microsoft.com/office/drawing/2014/main" id="{1E364F38-6F3A-476A-93E6-962EA817C4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77" name="Freeform 16">
              <a:extLst>
                <a:ext uri="{FF2B5EF4-FFF2-40B4-BE49-F238E27FC236}">
                  <a16:creationId xmlns:a16="http://schemas.microsoft.com/office/drawing/2014/main" id="{35C335A4-1E67-4293-8BE2-DFB085D4FB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78" name="Freeform 17">
              <a:extLst>
                <a:ext uri="{FF2B5EF4-FFF2-40B4-BE49-F238E27FC236}">
                  <a16:creationId xmlns:a16="http://schemas.microsoft.com/office/drawing/2014/main" id="{9A8A0F10-2C98-4297-9F92-5D95533927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79" name="Freeform 18">
              <a:extLst>
                <a:ext uri="{FF2B5EF4-FFF2-40B4-BE49-F238E27FC236}">
                  <a16:creationId xmlns:a16="http://schemas.microsoft.com/office/drawing/2014/main" id="{C3B112A3-006E-4008-A778-DB5F6A09D5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80" name="Freeform 19">
              <a:extLst>
                <a:ext uri="{FF2B5EF4-FFF2-40B4-BE49-F238E27FC236}">
                  <a16:creationId xmlns:a16="http://schemas.microsoft.com/office/drawing/2014/main" id="{E5E62767-5C25-4C49-9568-432433A3C5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81" name="Freeform 20">
              <a:extLst>
                <a:ext uri="{FF2B5EF4-FFF2-40B4-BE49-F238E27FC236}">
                  <a16:creationId xmlns:a16="http://schemas.microsoft.com/office/drawing/2014/main" id="{598EC006-77B1-42BA-B815-66CCB9B170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82" name="Freeform 21">
              <a:extLst>
                <a:ext uri="{FF2B5EF4-FFF2-40B4-BE49-F238E27FC236}">
                  <a16:creationId xmlns:a16="http://schemas.microsoft.com/office/drawing/2014/main" id="{A144ED09-DA06-491D-95A8-AB3DED4329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83" name="Freeform 22">
              <a:extLst>
                <a:ext uri="{FF2B5EF4-FFF2-40B4-BE49-F238E27FC236}">
                  <a16:creationId xmlns:a16="http://schemas.microsoft.com/office/drawing/2014/main" id="{1CB00BD2-11CD-4A38-8F38-02B0D1105E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85" name="Group 84">
            <a:extLst>
              <a:ext uri="{FF2B5EF4-FFF2-40B4-BE49-F238E27FC236}">
                <a16:creationId xmlns:a16="http://schemas.microsoft.com/office/drawing/2014/main" id="{520234FB-542E-4550-9C2F-1B56FD41A1C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86" name="Freeform 27">
              <a:extLst>
                <a:ext uri="{FF2B5EF4-FFF2-40B4-BE49-F238E27FC236}">
                  <a16:creationId xmlns:a16="http://schemas.microsoft.com/office/drawing/2014/main" id="{41FCE1F3-DEB3-47CD-90FF-7DABB4AF45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87" name="Freeform 28">
              <a:extLst>
                <a:ext uri="{FF2B5EF4-FFF2-40B4-BE49-F238E27FC236}">
                  <a16:creationId xmlns:a16="http://schemas.microsoft.com/office/drawing/2014/main" id="{5708E488-C19B-452C-B197-6F1C34F6E7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88" name="Freeform 29">
              <a:extLst>
                <a:ext uri="{FF2B5EF4-FFF2-40B4-BE49-F238E27FC236}">
                  <a16:creationId xmlns:a16="http://schemas.microsoft.com/office/drawing/2014/main" id="{89D3FD25-890E-4981-A71D-EE796873D7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89" name="Freeform 30">
              <a:extLst>
                <a:ext uri="{FF2B5EF4-FFF2-40B4-BE49-F238E27FC236}">
                  <a16:creationId xmlns:a16="http://schemas.microsoft.com/office/drawing/2014/main" id="{51B5414C-556A-47CB-8EE2-974A85A7A4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90" name="Freeform 31">
              <a:extLst>
                <a:ext uri="{FF2B5EF4-FFF2-40B4-BE49-F238E27FC236}">
                  <a16:creationId xmlns:a16="http://schemas.microsoft.com/office/drawing/2014/main" id="{1C02B20C-2B27-4B75-8AEE-A5D2E2674B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91" name="Freeform 32">
              <a:extLst>
                <a:ext uri="{FF2B5EF4-FFF2-40B4-BE49-F238E27FC236}">
                  <a16:creationId xmlns:a16="http://schemas.microsoft.com/office/drawing/2014/main" id="{54427714-F9AA-4F93-BD1D-400F1EA93F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92" name="Freeform 33">
              <a:extLst>
                <a:ext uri="{FF2B5EF4-FFF2-40B4-BE49-F238E27FC236}">
                  <a16:creationId xmlns:a16="http://schemas.microsoft.com/office/drawing/2014/main" id="{28A77D6A-9E81-497F-ABCC-2695BB5ADD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93" name="Freeform 34">
              <a:extLst>
                <a:ext uri="{FF2B5EF4-FFF2-40B4-BE49-F238E27FC236}">
                  <a16:creationId xmlns:a16="http://schemas.microsoft.com/office/drawing/2014/main" id="{2A1533BA-1478-4F7C-8E24-3F3E905050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94" name="Freeform 35">
              <a:extLst>
                <a:ext uri="{FF2B5EF4-FFF2-40B4-BE49-F238E27FC236}">
                  <a16:creationId xmlns:a16="http://schemas.microsoft.com/office/drawing/2014/main" id="{39686201-E633-40FD-A80A-1E28AD52E3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95" name="Freeform 36">
              <a:extLst>
                <a:ext uri="{FF2B5EF4-FFF2-40B4-BE49-F238E27FC236}">
                  <a16:creationId xmlns:a16="http://schemas.microsoft.com/office/drawing/2014/main" id="{76A215C2-F590-4938-810B-F8A79366C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96" name="Freeform 37">
              <a:extLst>
                <a:ext uri="{FF2B5EF4-FFF2-40B4-BE49-F238E27FC236}">
                  <a16:creationId xmlns:a16="http://schemas.microsoft.com/office/drawing/2014/main" id="{85F418E7-330D-4002-8EC8-33C1A897FF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97" name="Freeform 38">
              <a:extLst>
                <a:ext uri="{FF2B5EF4-FFF2-40B4-BE49-F238E27FC236}">
                  <a16:creationId xmlns:a16="http://schemas.microsoft.com/office/drawing/2014/main" id="{8FFE669A-54C9-4436-9566-C5A90F16DB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99" name="Rectangle 98">
            <a:extLst>
              <a:ext uri="{FF2B5EF4-FFF2-40B4-BE49-F238E27FC236}">
                <a16:creationId xmlns:a16="http://schemas.microsoft.com/office/drawing/2014/main" id="{DE91395A-2D18-4AF6-A0AC-AAA7189FE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01" name="Freeform 11">
            <a:extLst>
              <a:ext uri="{FF2B5EF4-FFF2-40B4-BE49-F238E27FC236}">
                <a16:creationId xmlns:a16="http://schemas.microsoft.com/office/drawing/2014/main" id="{A57352BE-A213-4040-BE8E-D4A925AD9D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Rechteck 3">
            <a:extLst>
              <a:ext uri="{FF2B5EF4-FFF2-40B4-BE49-F238E27FC236}">
                <a16:creationId xmlns:a16="http://schemas.microsoft.com/office/drawing/2014/main" id="{4A152EDD-1ED1-4B1D-841B-B07A134E2B48}"/>
              </a:ext>
            </a:extLst>
          </p:cNvPr>
          <p:cNvSpPr/>
          <p:nvPr/>
        </p:nvSpPr>
        <p:spPr>
          <a:xfrm>
            <a:off x="1929775" y="800176"/>
            <a:ext cx="6341839" cy="3819025"/>
          </a:xfrm>
          <a:prstGeom prst="rect">
            <a:avLst/>
          </a:prstGeom>
        </p:spPr>
        <p:txBody>
          <a:bodyPr vert="horz" lIns="91440" tIns="45720" rIns="91440" bIns="45720" rtlCol="0">
            <a:noAutofit/>
          </a:bodyPr>
          <a:lstStyle/>
          <a:p>
            <a:pPr>
              <a:spcBef>
                <a:spcPts val="1000"/>
              </a:spcBef>
              <a:buClr>
                <a:schemeClr val="accent1"/>
              </a:buClr>
            </a:pPr>
            <a:r>
              <a:rPr lang="en-US" sz="2400" b="1" dirty="0" err="1">
                <a:latin typeface="Arial" panose="020B0604020202020204" pitchFamily="34" charset="0"/>
                <a:cs typeface="Arial" panose="020B0604020202020204" pitchFamily="34" charset="0"/>
              </a:rPr>
              <a:t>Schwierige</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Gespräche</a:t>
            </a:r>
            <a:r>
              <a:rPr lang="en-US" sz="2400" b="1"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a:t>
            </a:r>
            <a:r>
              <a:rPr lang="en-US" sz="2400" dirty="0" err="1">
                <a:latin typeface="Arial" panose="020B0604020202020204" pitchFamily="34" charset="0"/>
                <a:cs typeface="Arial" panose="020B0604020202020204" pitchFamily="34" charset="0"/>
              </a:rPr>
              <a:t>Beispiele</a:t>
            </a:r>
            <a:r>
              <a:rPr lang="en-US" sz="2400" dirty="0">
                <a:latin typeface="Arial" panose="020B0604020202020204" pitchFamily="34" charset="0"/>
                <a:cs typeface="Arial" panose="020B0604020202020204" pitchFamily="34" charset="0"/>
              </a:rPr>
              <a:t>)</a:t>
            </a:r>
          </a:p>
          <a:p>
            <a:pPr>
              <a:spcBef>
                <a:spcPts val="1000"/>
              </a:spcBef>
              <a:buClr>
                <a:schemeClr val="accent1"/>
              </a:buClr>
            </a:pPr>
            <a:endParaRPr lang="en-US" sz="2000" b="1" dirty="0">
              <a:latin typeface="Arial" panose="020B0604020202020204" pitchFamily="34" charset="0"/>
              <a:cs typeface="Arial" panose="020B0604020202020204" pitchFamily="34" charset="0"/>
            </a:endParaRPr>
          </a:p>
          <a:p>
            <a:pPr marL="457200" indent="-457200">
              <a:spcBef>
                <a:spcPts val="1000"/>
              </a:spcBef>
              <a:buClr>
                <a:schemeClr val="accent1"/>
              </a:buClr>
              <a:buAutoNum type="alphaLcPeriod"/>
            </a:pPr>
            <a:r>
              <a:rPr lang="en-US" dirty="0">
                <a:latin typeface="Arial" panose="020B0604020202020204" pitchFamily="34" charset="0"/>
                <a:cs typeface="Arial" panose="020B0604020202020204" pitchFamily="34" charset="0"/>
              </a:rPr>
              <a:t>Auf </a:t>
            </a:r>
            <a:r>
              <a:rPr lang="en-US" dirty="0" err="1">
                <a:latin typeface="Arial" panose="020B0604020202020204" pitchFamily="34" charset="0"/>
                <a:cs typeface="Arial" panose="020B0604020202020204" pitchFamily="34" charset="0"/>
              </a:rPr>
              <a:t>Vorwürfe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reagieren</a:t>
            </a:r>
            <a:endParaRPr lang="en-US" dirty="0">
              <a:latin typeface="Arial" panose="020B0604020202020204" pitchFamily="34" charset="0"/>
              <a:cs typeface="Arial" panose="020B0604020202020204" pitchFamily="34" charset="0"/>
            </a:endParaRPr>
          </a:p>
          <a:p>
            <a:pPr marL="457200" indent="-457200">
              <a:spcBef>
                <a:spcPts val="1000"/>
              </a:spcBef>
              <a:buClr>
                <a:schemeClr val="accent1"/>
              </a:buClr>
              <a:buAutoNum type="alphaLcPeriod"/>
            </a:pPr>
            <a:endParaRPr lang="en-US" dirty="0">
              <a:latin typeface="Arial" panose="020B0604020202020204" pitchFamily="34" charset="0"/>
              <a:cs typeface="Arial" panose="020B0604020202020204" pitchFamily="34" charset="0"/>
            </a:endParaRPr>
          </a:p>
          <a:p>
            <a:pPr marL="457200" indent="-457200">
              <a:spcBef>
                <a:spcPts val="1000"/>
              </a:spcBef>
              <a:buClr>
                <a:schemeClr val="accent1"/>
              </a:buClr>
              <a:buAutoNum type="alphaLcPeriod"/>
            </a:pPr>
            <a:r>
              <a:rPr lang="en-US" dirty="0" err="1">
                <a:latin typeface="Arial" panose="020B0604020202020204" pitchFamily="34" charset="0"/>
                <a:cs typeface="Arial" panose="020B0604020202020204" pitchFamily="34" charset="0"/>
              </a:rPr>
              <a:t>Klienten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freundlich</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stoppen</a:t>
            </a:r>
            <a:r>
              <a:rPr lang="en-US" dirty="0">
                <a:latin typeface="Arial" panose="020B0604020202020204" pitchFamily="34" charset="0"/>
                <a:cs typeface="Arial" panose="020B0604020202020204" pitchFamily="34" charset="0"/>
              </a:rPr>
              <a:t>,</a:t>
            </a:r>
          </a:p>
          <a:p>
            <a:pPr>
              <a:spcBef>
                <a:spcPts val="1000"/>
              </a:spcBef>
              <a:buClr>
                <a:schemeClr val="accent1"/>
              </a:buClr>
            </a:pPr>
            <a:r>
              <a:rPr lang="en-US" dirty="0">
                <a:latin typeface="Arial" panose="020B0604020202020204" pitchFamily="34" charset="0"/>
                <a:cs typeface="Arial" panose="020B0604020202020204" pitchFamily="34" charset="0"/>
              </a:rPr>
              <a:t>       die </a:t>
            </a:r>
            <a:r>
              <a:rPr lang="en-US" dirty="0" err="1">
                <a:latin typeface="Arial" panose="020B0604020202020204" pitchFamily="34" charset="0"/>
                <a:cs typeface="Arial" panose="020B0604020202020204" pitchFamily="34" charset="0"/>
              </a:rPr>
              <a:t>viel</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reden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ihr</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Herz</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ausschütten</a:t>
            </a:r>
            <a:endParaRPr lang="en-US" dirty="0">
              <a:latin typeface="Arial" panose="020B0604020202020204" pitchFamily="34" charset="0"/>
              <a:cs typeface="Arial" panose="020B0604020202020204" pitchFamily="34" charset="0"/>
            </a:endParaRPr>
          </a:p>
          <a:p>
            <a:pPr>
              <a:spcBef>
                <a:spcPts val="1000"/>
              </a:spcBef>
              <a:buClr>
                <a:schemeClr val="accent1"/>
              </a:buClr>
            </a:pPr>
            <a:endParaRPr lang="en-US" dirty="0">
              <a:latin typeface="Arial" panose="020B0604020202020204" pitchFamily="34" charset="0"/>
              <a:cs typeface="Arial" panose="020B0604020202020204" pitchFamily="34" charset="0"/>
            </a:endParaRPr>
          </a:p>
          <a:p>
            <a:pPr marL="342900" indent="-342900">
              <a:spcBef>
                <a:spcPts val="1000"/>
              </a:spcBef>
              <a:buClr>
                <a:schemeClr val="accent1"/>
              </a:buClr>
              <a:buAutoNum type="alphaLcPeriod" startAt="3"/>
            </a:pP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Mit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aufgeregten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oder</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ärgerlichen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Klienten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sprechen</a:t>
            </a:r>
            <a:endParaRPr lang="en-US" dirty="0">
              <a:latin typeface="Arial" panose="020B0604020202020204" pitchFamily="34" charset="0"/>
              <a:cs typeface="Arial" panose="020B0604020202020204" pitchFamily="34" charset="0"/>
            </a:endParaRPr>
          </a:p>
          <a:p>
            <a:pPr>
              <a:spcBef>
                <a:spcPts val="1000"/>
              </a:spcBef>
              <a:buClr>
                <a:schemeClr val="accent1"/>
              </a:buClr>
            </a:pP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Dampfkochtopf</a:t>
            </a:r>
            <a:r>
              <a:rPr lang="en-US" dirty="0">
                <a:latin typeface="Arial" panose="020B0604020202020204" pitchFamily="34" charset="0"/>
                <a:cs typeface="Arial" panose="020B0604020202020204" pitchFamily="34" charset="0"/>
              </a:rPr>
              <a:t>)</a:t>
            </a:r>
          </a:p>
          <a:p>
            <a:pPr>
              <a:spcBef>
                <a:spcPts val="1000"/>
              </a:spcBef>
              <a:buClr>
                <a:schemeClr val="accent1"/>
              </a:buClr>
            </a:pPr>
            <a:endParaRPr lang="en-US" b="1" dirty="0">
              <a:latin typeface="Arial" panose="020B0604020202020204" pitchFamily="34" charset="0"/>
              <a:cs typeface="Arial" panose="020B0604020202020204" pitchFamily="34" charset="0"/>
            </a:endParaRPr>
          </a:p>
          <a:p>
            <a:pPr>
              <a:spcBef>
                <a:spcPts val="1000"/>
              </a:spcBef>
              <a:buClr>
                <a:schemeClr val="accent1"/>
              </a:buClr>
            </a:pPr>
            <a:r>
              <a:rPr lang="en-US" b="1" dirty="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p:txBody>
      </p:sp>
      <p:sp>
        <p:nvSpPr>
          <p:cNvPr id="36" name="Fußzeilenplatzhalter 3">
            <a:extLst>
              <a:ext uri="{FF2B5EF4-FFF2-40B4-BE49-F238E27FC236}">
                <a16:creationId xmlns:a16="http://schemas.microsoft.com/office/drawing/2014/main" id="{387F9755-BFF6-4710-9A3C-C24E026FE14E}"/>
              </a:ext>
            </a:extLst>
          </p:cNvPr>
          <p:cNvSpPr>
            <a:spLocks noGrp="1"/>
          </p:cNvSpPr>
          <p:nvPr>
            <p:ph type="ftr" sz="quarter" idx="11"/>
          </p:nvPr>
        </p:nvSpPr>
        <p:spPr>
          <a:xfrm>
            <a:off x="8124384" y="6320385"/>
            <a:ext cx="3966965" cy="365125"/>
          </a:xfrm>
        </p:spPr>
        <p:txBody>
          <a:bodyPr/>
          <a:lstStyle/>
          <a:p>
            <a:r>
              <a:rPr lang="de-DE" dirty="0"/>
              <a:t>LAG Geschäftsstelle BW / WJT 2021/Teamassistentinnen Teil 1 und 2</a:t>
            </a:r>
            <a:endParaRPr lang="en-US" dirty="0"/>
          </a:p>
        </p:txBody>
      </p:sp>
      <p:pic>
        <p:nvPicPr>
          <p:cNvPr id="2" name="Grafik 1">
            <a:extLst>
              <a:ext uri="{FF2B5EF4-FFF2-40B4-BE49-F238E27FC236}">
                <a16:creationId xmlns:a16="http://schemas.microsoft.com/office/drawing/2014/main" id="{FB07B5C0-F8D6-4BD2-8A44-44FA0821EFCF}"/>
              </a:ext>
            </a:extLst>
          </p:cNvPr>
          <p:cNvPicPr>
            <a:picLocks noChangeAspect="1"/>
          </p:cNvPicPr>
          <p:nvPr/>
        </p:nvPicPr>
        <p:blipFill>
          <a:blip r:embed="rId2"/>
          <a:stretch>
            <a:fillRect/>
          </a:stretch>
        </p:blipFill>
        <p:spPr>
          <a:xfrm>
            <a:off x="8610285" y="135453"/>
            <a:ext cx="3426249" cy="652329"/>
          </a:xfrm>
          <a:prstGeom prst="rect">
            <a:avLst/>
          </a:prstGeom>
        </p:spPr>
      </p:pic>
      <p:pic>
        <p:nvPicPr>
          <p:cNvPr id="33" name="Picture 2" descr="Smartphone, Telefon, Anruf, Iphone, Mobil, Technologie">
            <a:extLst>
              <a:ext uri="{FF2B5EF4-FFF2-40B4-BE49-F238E27FC236}">
                <a16:creationId xmlns:a16="http://schemas.microsoft.com/office/drawing/2014/main" id="{5B6FD4EA-3983-4872-B81C-21C92CCAFA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96153" y="2312661"/>
            <a:ext cx="1150978" cy="1150978"/>
          </a:xfrm>
          <a:prstGeom prst="rect">
            <a:avLst/>
          </a:prstGeom>
          <a:noFill/>
          <a:extLst>
            <a:ext uri="{909E8E84-426E-40DD-AFC4-6F175D3DCCD1}">
              <a14:hiddenFill xmlns:a14="http://schemas.microsoft.com/office/drawing/2010/main">
                <a:solidFill>
                  <a:srgbClr val="FFFFFF"/>
                </a:solidFill>
              </a14:hiddenFill>
            </a:ext>
          </a:extLst>
        </p:spPr>
      </p:pic>
      <p:pic>
        <p:nvPicPr>
          <p:cNvPr id="34" name="Grafik 33">
            <a:extLst>
              <a:ext uri="{FF2B5EF4-FFF2-40B4-BE49-F238E27FC236}">
                <a16:creationId xmlns:a16="http://schemas.microsoft.com/office/drawing/2014/main" id="{B54A4C23-CE4A-4773-B78D-F41101E71168}"/>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6323075" y="1409729"/>
            <a:ext cx="1728971" cy="1165314"/>
          </a:xfrm>
          <a:prstGeom prst="rect">
            <a:avLst/>
          </a:prstGeom>
        </p:spPr>
      </p:pic>
      <p:pic>
        <p:nvPicPr>
          <p:cNvPr id="37" name="Grafik 36">
            <a:extLst>
              <a:ext uri="{FF2B5EF4-FFF2-40B4-BE49-F238E27FC236}">
                <a16:creationId xmlns:a16="http://schemas.microsoft.com/office/drawing/2014/main" id="{A2F8FB6A-3557-4DCC-B301-467C8B0D8BE4}"/>
              </a:ext>
            </a:extLst>
          </p:cNvPr>
          <p:cNvPicPr>
            <a:picLocks noChangeAspect="1"/>
          </p:cNvPicPr>
          <p:nvPr/>
        </p:nvPicPr>
        <p:blipFill>
          <a:blip r:embed="rId6"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4988092" y="4504241"/>
            <a:ext cx="1071501" cy="892764"/>
          </a:xfrm>
          <a:prstGeom prst="rect">
            <a:avLst/>
          </a:prstGeom>
        </p:spPr>
      </p:pic>
    </p:spTree>
    <p:extLst>
      <p:ext uri="{BB962C8B-B14F-4D97-AF65-F5344CB8AC3E}">
        <p14:creationId xmlns:p14="http://schemas.microsoft.com/office/powerpoint/2010/main" val="9211879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6791262E-00E7-4379-8183-129CADD82DAD}"/>
              </a:ext>
            </a:extLst>
          </p:cNvPr>
          <p:cNvSpPr>
            <a:spLocks noGrp="1"/>
          </p:cNvSpPr>
          <p:nvPr>
            <p:ph type="title"/>
          </p:nvPr>
        </p:nvSpPr>
        <p:spPr>
          <a:xfrm>
            <a:off x="1673526" y="922984"/>
            <a:ext cx="9675358" cy="917318"/>
          </a:xfrm>
          <a:prstGeom prst="rect">
            <a:avLst/>
          </a:prstGeom>
        </p:spPr>
        <p:txBody>
          <a:bodyPr vert="horz" lIns="91440" tIns="45720" rIns="91440" bIns="45720" rtlCol="0">
            <a:noAutofit/>
          </a:bodyPr>
          <a:lstStyle/>
          <a:p>
            <a:pPr>
              <a:spcBef>
                <a:spcPts val="1000"/>
              </a:spcBef>
              <a:buClr>
                <a:schemeClr val="accent1"/>
              </a:buClr>
              <a:buFont typeface="Wingdings 3" charset="2"/>
              <a:buChar char=""/>
            </a:pPr>
            <a:r>
              <a:rPr lang="en-US" sz="20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Umgang</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mit</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Anrufer</a:t>
            </a:r>
            <a:r>
              <a:rPr lang="en-US" sz="2400" b="1" dirty="0">
                <a:latin typeface="Arial" panose="020B0604020202020204" pitchFamily="34" charset="0"/>
                <a:cs typeface="Arial" panose="020B0604020202020204" pitchFamily="34" charset="0"/>
              </a:rPr>
              <a:t>*</a:t>
            </a:r>
            <a:r>
              <a:rPr lang="en-US" sz="2400" b="1" dirty="0" err="1">
                <a:latin typeface="Arial" panose="020B0604020202020204" pitchFamily="34" charset="0"/>
                <a:cs typeface="Arial" panose="020B0604020202020204" pitchFamily="34" charset="0"/>
              </a:rPr>
              <a:t>innen</a:t>
            </a:r>
            <a:r>
              <a:rPr lang="en-US" sz="2400" b="1" dirty="0">
                <a:latin typeface="Arial" panose="020B0604020202020204" pitchFamily="34" charset="0"/>
                <a:cs typeface="Arial" panose="020B0604020202020204" pitchFamily="34" charset="0"/>
              </a:rPr>
              <a:t>, die “</a:t>
            </a:r>
            <a:r>
              <a:rPr lang="en-US" sz="2400" b="1" dirty="0" err="1">
                <a:latin typeface="Arial" panose="020B0604020202020204" pitchFamily="34" charset="0"/>
                <a:cs typeface="Arial" panose="020B0604020202020204" pitchFamily="34" charset="0"/>
              </a:rPr>
              <a:t>ihr</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Herz</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ausschütten</a:t>
            </a:r>
            <a:r>
              <a:rPr lang="en-US" sz="2400" b="1" dirty="0">
                <a:latin typeface="Arial" panose="020B0604020202020204" pitchFamily="34" charset="0"/>
                <a:cs typeface="Arial" panose="020B0604020202020204" pitchFamily="34" charset="0"/>
              </a:rPr>
              <a:t>”</a:t>
            </a:r>
            <a:br>
              <a:rPr lang="en-US" sz="2400" b="1" dirty="0">
                <a:latin typeface="Arial" panose="020B0604020202020204" pitchFamily="34" charset="0"/>
                <a:cs typeface="Arial" panose="020B0604020202020204" pitchFamily="34" charset="0"/>
              </a:rPr>
            </a:b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Welche</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Sätze</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helfen</a:t>
            </a:r>
            <a:r>
              <a:rPr lang="en-US" sz="2400" b="1" dirty="0">
                <a:latin typeface="Arial" panose="020B0604020202020204" pitchFamily="34" charset="0"/>
                <a:cs typeface="Arial" panose="020B0604020202020204" pitchFamily="34" charset="0"/>
              </a:rPr>
              <a:t>?</a:t>
            </a:r>
            <a:endParaRPr lang="en-US" sz="2400" dirty="0">
              <a:latin typeface="Arial" panose="020B0604020202020204" pitchFamily="34" charset="0"/>
              <a:cs typeface="Arial" panose="020B0604020202020204" pitchFamily="34" charset="0"/>
            </a:endParaRPr>
          </a:p>
        </p:txBody>
      </p:sp>
      <p:sp>
        <p:nvSpPr>
          <p:cNvPr id="3" name="Inhaltsplatzhalter 2">
            <a:extLst>
              <a:ext uri="{FF2B5EF4-FFF2-40B4-BE49-F238E27FC236}">
                <a16:creationId xmlns:a16="http://schemas.microsoft.com/office/drawing/2014/main" id="{4D75B146-F0CF-4A4E-9F75-EE95F8B8E1DC}"/>
              </a:ext>
            </a:extLst>
          </p:cNvPr>
          <p:cNvSpPr>
            <a:spLocks noGrp="1"/>
          </p:cNvSpPr>
          <p:nvPr>
            <p:ph idx="1"/>
          </p:nvPr>
        </p:nvSpPr>
        <p:spPr>
          <a:xfrm>
            <a:off x="1673526" y="2057114"/>
            <a:ext cx="6710932" cy="3777622"/>
          </a:xfrm>
        </p:spPr>
        <p:txBody>
          <a:bodyPr>
            <a:normAutofit/>
          </a:bodyPr>
          <a:lstStyle/>
          <a:p>
            <a:r>
              <a:rPr lang="de-DE" dirty="0">
                <a:latin typeface="Arial" panose="020B0604020202020204" pitchFamily="34" charset="0"/>
                <a:cs typeface="Arial" panose="020B0604020202020204" pitchFamily="34" charset="0"/>
              </a:rPr>
              <a:t>Bitte schildern Sie mir </a:t>
            </a:r>
            <a:r>
              <a:rPr lang="de-DE" u="sng" dirty="0">
                <a:latin typeface="Arial" panose="020B0604020202020204" pitchFamily="34" charset="0"/>
                <a:cs typeface="Arial" panose="020B0604020202020204" pitchFamily="34" charset="0"/>
              </a:rPr>
              <a:t>kurz</a:t>
            </a:r>
            <a:r>
              <a:rPr lang="de-DE" dirty="0">
                <a:latin typeface="Arial" panose="020B0604020202020204" pitchFamily="34" charset="0"/>
                <a:cs typeface="Arial" panose="020B0604020202020204" pitchFamily="34" charset="0"/>
              </a:rPr>
              <a:t> Ihr Anliegen</a:t>
            </a:r>
          </a:p>
          <a:p>
            <a:r>
              <a:rPr lang="de-DE" dirty="0">
                <a:latin typeface="Arial" panose="020B0604020202020204" pitchFamily="34" charset="0"/>
                <a:cs typeface="Arial" panose="020B0604020202020204" pitchFamily="34" charset="0"/>
              </a:rPr>
              <a:t>Entschulden Sie, dass ich Sie unterbreche, mir reichen die Informationen die Sie mir bis jetzt gegeben haben, alles Weitere wird der/die Berater*in beim Erstanruf mit Ihnen besprechen</a:t>
            </a:r>
          </a:p>
          <a:p>
            <a:r>
              <a:rPr lang="de-DE" dirty="0">
                <a:latin typeface="Arial" panose="020B0604020202020204" pitchFamily="34" charset="0"/>
                <a:cs typeface="Arial" panose="020B0604020202020204" pitchFamily="34" charset="0"/>
              </a:rPr>
              <a:t>ich verstehe, dass das für Sie eine schwierige Situation ist, unsere Fachkräfte können Ihnen sicher Unterstützung geben. </a:t>
            </a:r>
            <a:br>
              <a:rPr lang="de-DE" dirty="0">
                <a:latin typeface="Arial" panose="020B0604020202020204" pitchFamily="34" charset="0"/>
                <a:cs typeface="Arial" panose="020B0604020202020204" pitchFamily="34" charset="0"/>
              </a:rPr>
            </a:br>
            <a:r>
              <a:rPr lang="de-DE" dirty="0">
                <a:latin typeface="Arial" panose="020B0604020202020204" pitchFamily="34" charset="0"/>
                <a:cs typeface="Arial" panose="020B0604020202020204" pitchFamily="34" charset="0"/>
              </a:rPr>
              <a:t>Sie werden innerhalb der nächsten 7-10 Tage zurück gerufen</a:t>
            </a:r>
          </a:p>
          <a:p>
            <a:r>
              <a:rPr lang="de-DE" dirty="0">
                <a:latin typeface="Arial" panose="020B0604020202020204" pitchFamily="34" charset="0"/>
                <a:cs typeface="Arial" panose="020B0604020202020204" pitchFamily="34" charset="0"/>
              </a:rPr>
              <a:t>Wenn der/die Anrufer*in weint: Das ist kein Problem... das kommt bei uns öfters vor … ich verstehe, dass Sie emotional berührt sind, wir können Ihnen sicher weiterhelfen</a:t>
            </a:r>
          </a:p>
          <a:p>
            <a:endParaRPr lang="de-DE" dirty="0">
              <a:latin typeface="Arial" panose="020B0604020202020204" pitchFamily="34" charset="0"/>
              <a:cs typeface="Arial" panose="020B0604020202020204" pitchFamily="34" charset="0"/>
            </a:endParaRPr>
          </a:p>
          <a:p>
            <a:endParaRPr lang="de-DE" dirty="0"/>
          </a:p>
        </p:txBody>
      </p:sp>
      <p:sp>
        <p:nvSpPr>
          <p:cNvPr id="5" name="Foliennummernplatzhalter 4">
            <a:extLst>
              <a:ext uri="{FF2B5EF4-FFF2-40B4-BE49-F238E27FC236}">
                <a16:creationId xmlns:a16="http://schemas.microsoft.com/office/drawing/2014/main" id="{E78D7B8A-4104-44AB-BCF2-E9AD9FEAB0E0}"/>
              </a:ext>
            </a:extLst>
          </p:cNvPr>
          <p:cNvSpPr>
            <a:spLocks noGrp="1"/>
          </p:cNvSpPr>
          <p:nvPr>
            <p:ph type="sldNum" sz="quarter" idx="12"/>
          </p:nvPr>
        </p:nvSpPr>
        <p:spPr/>
        <p:txBody>
          <a:bodyPr/>
          <a:lstStyle/>
          <a:p>
            <a:endParaRPr lang="en-US" dirty="0"/>
          </a:p>
        </p:txBody>
      </p:sp>
      <p:pic>
        <p:nvPicPr>
          <p:cNvPr id="2050" name="Picture 2" descr="Smartphone, Telefon, Anruf, Iphone, Mobil, Technologie">
            <a:extLst>
              <a:ext uri="{FF2B5EF4-FFF2-40B4-BE49-F238E27FC236}">
                <a16:creationId xmlns:a16="http://schemas.microsoft.com/office/drawing/2014/main" id="{BD0B3757-6179-48B4-972F-79A243CD1B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05684" y="2078324"/>
            <a:ext cx="2898930" cy="2898930"/>
          </a:xfrm>
          <a:prstGeom prst="rect">
            <a:avLst/>
          </a:prstGeom>
          <a:noFill/>
          <a:extLst>
            <a:ext uri="{909E8E84-426E-40DD-AFC4-6F175D3DCCD1}">
              <a14:hiddenFill xmlns:a14="http://schemas.microsoft.com/office/drawing/2010/main">
                <a:solidFill>
                  <a:srgbClr val="FFFFFF"/>
                </a:solidFill>
              </a14:hiddenFill>
            </a:ext>
          </a:extLst>
        </p:spPr>
      </p:pic>
      <p:sp>
        <p:nvSpPr>
          <p:cNvPr id="7" name="Fußzeilenplatzhalter 3">
            <a:extLst>
              <a:ext uri="{FF2B5EF4-FFF2-40B4-BE49-F238E27FC236}">
                <a16:creationId xmlns:a16="http://schemas.microsoft.com/office/drawing/2014/main" id="{F898E69F-BDA9-4567-B3BE-C227A1808ACB}"/>
              </a:ext>
            </a:extLst>
          </p:cNvPr>
          <p:cNvSpPr txBox="1">
            <a:spLocks/>
          </p:cNvSpPr>
          <p:nvPr/>
        </p:nvSpPr>
        <p:spPr>
          <a:xfrm>
            <a:off x="7310181" y="6051549"/>
            <a:ext cx="4352177" cy="365125"/>
          </a:xfrm>
          <a:prstGeom prst="rect">
            <a:avLst/>
          </a:prstGeom>
        </p:spPr>
        <p:txBody>
          <a:bodyPr vert="horz" lIns="91440" tIns="45720" rIns="91440" bIns="45720" rtlCol="0" anchor="ctr"/>
          <a:lstStyle>
            <a:defPPr>
              <a:defRPr lang="en-US"/>
            </a:defPPr>
            <a:lvl1pPr marL="0" algn="l"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de-DE" dirty="0"/>
              <a:t>LAG Geschäftsstelle BW / WJT 2021/ Teamassistentinnen Teil 1 und 2</a:t>
            </a:r>
            <a:endParaRPr lang="en-US" dirty="0"/>
          </a:p>
        </p:txBody>
      </p:sp>
      <p:pic>
        <p:nvPicPr>
          <p:cNvPr id="2" name="Grafik 1">
            <a:extLst>
              <a:ext uri="{FF2B5EF4-FFF2-40B4-BE49-F238E27FC236}">
                <a16:creationId xmlns:a16="http://schemas.microsoft.com/office/drawing/2014/main" id="{38D2B004-D371-4A48-BD7E-8A6238DAB78C}"/>
              </a:ext>
            </a:extLst>
          </p:cNvPr>
          <p:cNvPicPr>
            <a:picLocks noChangeAspect="1"/>
          </p:cNvPicPr>
          <p:nvPr/>
        </p:nvPicPr>
        <p:blipFill>
          <a:blip r:embed="rId3"/>
          <a:stretch>
            <a:fillRect/>
          </a:stretch>
        </p:blipFill>
        <p:spPr>
          <a:xfrm>
            <a:off x="8605684" y="135453"/>
            <a:ext cx="3426249" cy="652329"/>
          </a:xfrm>
          <a:prstGeom prst="rect">
            <a:avLst/>
          </a:prstGeom>
        </p:spPr>
      </p:pic>
    </p:spTree>
    <p:extLst>
      <p:ext uri="{BB962C8B-B14F-4D97-AF65-F5344CB8AC3E}">
        <p14:creationId xmlns:p14="http://schemas.microsoft.com/office/powerpoint/2010/main" val="24294162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71" name="Group 70">
            <a:extLst>
              <a:ext uri="{FF2B5EF4-FFF2-40B4-BE49-F238E27FC236}">
                <a16:creationId xmlns:a16="http://schemas.microsoft.com/office/drawing/2014/main" id="{7398C59F-5A18-487B-91D6-B955AACF2E5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72" name="Freeform 11">
              <a:extLst>
                <a:ext uri="{FF2B5EF4-FFF2-40B4-BE49-F238E27FC236}">
                  <a16:creationId xmlns:a16="http://schemas.microsoft.com/office/drawing/2014/main" id="{0557FAFE-C7C3-47EC-A4F5-9B21663192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73" name="Freeform 12">
              <a:extLst>
                <a:ext uri="{FF2B5EF4-FFF2-40B4-BE49-F238E27FC236}">
                  <a16:creationId xmlns:a16="http://schemas.microsoft.com/office/drawing/2014/main" id="{95BC28FB-3882-4674-9D79-EA58BEB7CE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74" name="Freeform 13">
              <a:extLst>
                <a:ext uri="{FF2B5EF4-FFF2-40B4-BE49-F238E27FC236}">
                  <a16:creationId xmlns:a16="http://schemas.microsoft.com/office/drawing/2014/main" id="{9C6EC892-83F9-402F-8552-0AD7C0556E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75" name="Freeform 14">
              <a:extLst>
                <a:ext uri="{FF2B5EF4-FFF2-40B4-BE49-F238E27FC236}">
                  <a16:creationId xmlns:a16="http://schemas.microsoft.com/office/drawing/2014/main" id="{18387766-037C-4EF0-8471-D19CBF2A4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76" name="Freeform 15">
              <a:extLst>
                <a:ext uri="{FF2B5EF4-FFF2-40B4-BE49-F238E27FC236}">
                  <a16:creationId xmlns:a16="http://schemas.microsoft.com/office/drawing/2014/main" id="{1E364F38-6F3A-476A-93E6-962EA817C4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77" name="Freeform 16">
              <a:extLst>
                <a:ext uri="{FF2B5EF4-FFF2-40B4-BE49-F238E27FC236}">
                  <a16:creationId xmlns:a16="http://schemas.microsoft.com/office/drawing/2014/main" id="{35C335A4-1E67-4293-8BE2-DFB085D4FB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78" name="Freeform 17">
              <a:extLst>
                <a:ext uri="{FF2B5EF4-FFF2-40B4-BE49-F238E27FC236}">
                  <a16:creationId xmlns:a16="http://schemas.microsoft.com/office/drawing/2014/main" id="{9A8A0F10-2C98-4297-9F92-5D95533927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79" name="Freeform 18">
              <a:extLst>
                <a:ext uri="{FF2B5EF4-FFF2-40B4-BE49-F238E27FC236}">
                  <a16:creationId xmlns:a16="http://schemas.microsoft.com/office/drawing/2014/main" id="{C3B112A3-006E-4008-A778-DB5F6A09D5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80" name="Freeform 19">
              <a:extLst>
                <a:ext uri="{FF2B5EF4-FFF2-40B4-BE49-F238E27FC236}">
                  <a16:creationId xmlns:a16="http://schemas.microsoft.com/office/drawing/2014/main" id="{E5E62767-5C25-4C49-9568-432433A3C5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81" name="Freeform 20">
              <a:extLst>
                <a:ext uri="{FF2B5EF4-FFF2-40B4-BE49-F238E27FC236}">
                  <a16:creationId xmlns:a16="http://schemas.microsoft.com/office/drawing/2014/main" id="{598EC006-77B1-42BA-B815-66CCB9B170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82" name="Freeform 21">
              <a:extLst>
                <a:ext uri="{FF2B5EF4-FFF2-40B4-BE49-F238E27FC236}">
                  <a16:creationId xmlns:a16="http://schemas.microsoft.com/office/drawing/2014/main" id="{A144ED09-DA06-491D-95A8-AB3DED4329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83" name="Freeform 22">
              <a:extLst>
                <a:ext uri="{FF2B5EF4-FFF2-40B4-BE49-F238E27FC236}">
                  <a16:creationId xmlns:a16="http://schemas.microsoft.com/office/drawing/2014/main" id="{1CB00BD2-11CD-4A38-8F38-02B0D1105E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85" name="Group 84">
            <a:extLst>
              <a:ext uri="{FF2B5EF4-FFF2-40B4-BE49-F238E27FC236}">
                <a16:creationId xmlns:a16="http://schemas.microsoft.com/office/drawing/2014/main" id="{520234FB-542E-4550-9C2F-1B56FD41A1C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86" name="Freeform 27">
              <a:extLst>
                <a:ext uri="{FF2B5EF4-FFF2-40B4-BE49-F238E27FC236}">
                  <a16:creationId xmlns:a16="http://schemas.microsoft.com/office/drawing/2014/main" id="{41FCE1F3-DEB3-47CD-90FF-7DABB4AF45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87" name="Freeform 28">
              <a:extLst>
                <a:ext uri="{FF2B5EF4-FFF2-40B4-BE49-F238E27FC236}">
                  <a16:creationId xmlns:a16="http://schemas.microsoft.com/office/drawing/2014/main" id="{5708E488-C19B-452C-B197-6F1C34F6E7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88" name="Freeform 29">
              <a:extLst>
                <a:ext uri="{FF2B5EF4-FFF2-40B4-BE49-F238E27FC236}">
                  <a16:creationId xmlns:a16="http://schemas.microsoft.com/office/drawing/2014/main" id="{89D3FD25-890E-4981-A71D-EE796873D7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89" name="Freeform 30">
              <a:extLst>
                <a:ext uri="{FF2B5EF4-FFF2-40B4-BE49-F238E27FC236}">
                  <a16:creationId xmlns:a16="http://schemas.microsoft.com/office/drawing/2014/main" id="{51B5414C-556A-47CB-8EE2-974A85A7A4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90" name="Freeform 31">
              <a:extLst>
                <a:ext uri="{FF2B5EF4-FFF2-40B4-BE49-F238E27FC236}">
                  <a16:creationId xmlns:a16="http://schemas.microsoft.com/office/drawing/2014/main" id="{1C02B20C-2B27-4B75-8AEE-A5D2E2674B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91" name="Freeform 32">
              <a:extLst>
                <a:ext uri="{FF2B5EF4-FFF2-40B4-BE49-F238E27FC236}">
                  <a16:creationId xmlns:a16="http://schemas.microsoft.com/office/drawing/2014/main" id="{54427714-F9AA-4F93-BD1D-400F1EA93F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92" name="Freeform 33">
              <a:extLst>
                <a:ext uri="{FF2B5EF4-FFF2-40B4-BE49-F238E27FC236}">
                  <a16:creationId xmlns:a16="http://schemas.microsoft.com/office/drawing/2014/main" id="{28A77D6A-9E81-497F-ABCC-2695BB5ADD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93" name="Freeform 34">
              <a:extLst>
                <a:ext uri="{FF2B5EF4-FFF2-40B4-BE49-F238E27FC236}">
                  <a16:creationId xmlns:a16="http://schemas.microsoft.com/office/drawing/2014/main" id="{2A1533BA-1478-4F7C-8E24-3F3E905050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94" name="Freeform 35">
              <a:extLst>
                <a:ext uri="{FF2B5EF4-FFF2-40B4-BE49-F238E27FC236}">
                  <a16:creationId xmlns:a16="http://schemas.microsoft.com/office/drawing/2014/main" id="{39686201-E633-40FD-A80A-1E28AD52E3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95" name="Freeform 36">
              <a:extLst>
                <a:ext uri="{FF2B5EF4-FFF2-40B4-BE49-F238E27FC236}">
                  <a16:creationId xmlns:a16="http://schemas.microsoft.com/office/drawing/2014/main" id="{76A215C2-F590-4938-810B-F8A79366C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96" name="Freeform 37">
              <a:extLst>
                <a:ext uri="{FF2B5EF4-FFF2-40B4-BE49-F238E27FC236}">
                  <a16:creationId xmlns:a16="http://schemas.microsoft.com/office/drawing/2014/main" id="{85F418E7-330D-4002-8EC8-33C1A897FF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97" name="Freeform 38">
              <a:extLst>
                <a:ext uri="{FF2B5EF4-FFF2-40B4-BE49-F238E27FC236}">
                  <a16:creationId xmlns:a16="http://schemas.microsoft.com/office/drawing/2014/main" id="{8FFE669A-54C9-4436-9566-C5A90F16DB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99" name="Rectangle 98">
            <a:extLst>
              <a:ext uri="{FF2B5EF4-FFF2-40B4-BE49-F238E27FC236}">
                <a16:creationId xmlns:a16="http://schemas.microsoft.com/office/drawing/2014/main" id="{DE91395A-2D18-4AF6-A0AC-AAA7189FE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01" name="Freeform 11">
            <a:extLst>
              <a:ext uri="{FF2B5EF4-FFF2-40B4-BE49-F238E27FC236}">
                <a16:creationId xmlns:a16="http://schemas.microsoft.com/office/drawing/2014/main" id="{A57352BE-A213-4040-BE8E-D4A925AD9D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Rechteck 3">
            <a:extLst>
              <a:ext uri="{FF2B5EF4-FFF2-40B4-BE49-F238E27FC236}">
                <a16:creationId xmlns:a16="http://schemas.microsoft.com/office/drawing/2014/main" id="{4A152EDD-1ED1-4B1D-841B-B07A134E2B48}"/>
              </a:ext>
            </a:extLst>
          </p:cNvPr>
          <p:cNvSpPr/>
          <p:nvPr/>
        </p:nvSpPr>
        <p:spPr>
          <a:xfrm>
            <a:off x="1929775" y="714374"/>
            <a:ext cx="6341839" cy="856973"/>
          </a:xfrm>
          <a:prstGeom prst="rect">
            <a:avLst/>
          </a:prstGeom>
        </p:spPr>
        <p:txBody>
          <a:bodyPr vert="horz" lIns="91440" tIns="45720" rIns="91440" bIns="45720" rtlCol="0">
            <a:noAutofit/>
          </a:bodyPr>
          <a:lstStyle/>
          <a:p>
            <a:pPr>
              <a:spcBef>
                <a:spcPts val="1000"/>
              </a:spcBef>
              <a:buClr>
                <a:schemeClr val="accent1"/>
              </a:buClr>
            </a:pPr>
            <a:r>
              <a:rPr lang="en-US" sz="2400" b="1" dirty="0">
                <a:latin typeface="Arial" panose="020B0604020202020204" pitchFamily="34" charset="0"/>
                <a:cs typeface="Arial" panose="020B0604020202020204" pitchFamily="34" charset="0"/>
              </a:rPr>
              <a:t>Ich </a:t>
            </a:r>
            <a:r>
              <a:rPr lang="en-US" sz="2400" b="1" dirty="0" err="1">
                <a:latin typeface="Arial" panose="020B0604020202020204" pitchFamily="34" charset="0"/>
                <a:cs typeface="Arial" panose="020B0604020202020204" pitchFamily="34" charset="0"/>
              </a:rPr>
              <a:t>packe</a:t>
            </a:r>
            <a:r>
              <a:rPr lang="en-US" sz="2400" b="1" dirty="0">
                <a:latin typeface="Arial" panose="020B0604020202020204" pitchFamily="34" charset="0"/>
                <a:cs typeface="Arial" panose="020B0604020202020204" pitchFamily="34" charset="0"/>
              </a:rPr>
              <a:t> in </a:t>
            </a:r>
            <a:r>
              <a:rPr lang="en-US" sz="2400" b="1" dirty="0" err="1">
                <a:latin typeface="Arial" panose="020B0604020202020204" pitchFamily="34" charset="0"/>
                <a:cs typeface="Arial" panose="020B0604020202020204" pitchFamily="34" charset="0"/>
              </a:rPr>
              <a:t>meine</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Schatzkiste</a:t>
            </a:r>
            <a:r>
              <a:rPr lang="en-US" sz="2400" b="1" dirty="0">
                <a:latin typeface="Arial" panose="020B0604020202020204" pitchFamily="34" charset="0"/>
                <a:cs typeface="Arial" panose="020B0604020202020204" pitchFamily="34" charset="0"/>
              </a:rPr>
              <a:t>:  …………</a:t>
            </a:r>
            <a:endParaRPr lang="en-US" sz="2400" dirty="0">
              <a:latin typeface="Arial" panose="020B0604020202020204" pitchFamily="34" charset="0"/>
              <a:cs typeface="Arial" panose="020B0604020202020204" pitchFamily="34" charset="0"/>
            </a:endParaRPr>
          </a:p>
        </p:txBody>
      </p:sp>
      <p:sp>
        <p:nvSpPr>
          <p:cNvPr id="36" name="Fußzeilenplatzhalter 3">
            <a:extLst>
              <a:ext uri="{FF2B5EF4-FFF2-40B4-BE49-F238E27FC236}">
                <a16:creationId xmlns:a16="http://schemas.microsoft.com/office/drawing/2014/main" id="{387F9755-BFF6-4710-9A3C-C24E026FE14E}"/>
              </a:ext>
            </a:extLst>
          </p:cNvPr>
          <p:cNvSpPr>
            <a:spLocks noGrp="1"/>
          </p:cNvSpPr>
          <p:nvPr>
            <p:ph type="ftr" sz="quarter" idx="11"/>
          </p:nvPr>
        </p:nvSpPr>
        <p:spPr>
          <a:xfrm>
            <a:off x="8124384" y="6320385"/>
            <a:ext cx="3966965" cy="365125"/>
          </a:xfrm>
        </p:spPr>
        <p:txBody>
          <a:bodyPr/>
          <a:lstStyle/>
          <a:p>
            <a:r>
              <a:rPr lang="de-DE" dirty="0"/>
              <a:t>LAG Geschäftsstelle BW / WJT 2021/Teamassistentinnen Teil 1 und 2</a:t>
            </a:r>
            <a:endParaRPr lang="en-US" dirty="0"/>
          </a:p>
        </p:txBody>
      </p:sp>
      <p:pic>
        <p:nvPicPr>
          <p:cNvPr id="2" name="Grafik 1">
            <a:extLst>
              <a:ext uri="{FF2B5EF4-FFF2-40B4-BE49-F238E27FC236}">
                <a16:creationId xmlns:a16="http://schemas.microsoft.com/office/drawing/2014/main" id="{FB07B5C0-F8D6-4BD2-8A44-44FA0821EFCF}"/>
              </a:ext>
            </a:extLst>
          </p:cNvPr>
          <p:cNvPicPr>
            <a:picLocks noChangeAspect="1"/>
          </p:cNvPicPr>
          <p:nvPr/>
        </p:nvPicPr>
        <p:blipFill>
          <a:blip r:embed="rId2"/>
          <a:stretch>
            <a:fillRect/>
          </a:stretch>
        </p:blipFill>
        <p:spPr>
          <a:xfrm>
            <a:off x="8610285" y="135453"/>
            <a:ext cx="3426249" cy="652329"/>
          </a:xfrm>
          <a:prstGeom prst="rect">
            <a:avLst/>
          </a:prstGeom>
        </p:spPr>
      </p:pic>
      <p:pic>
        <p:nvPicPr>
          <p:cNvPr id="33" name="Grafik 32" descr="Ein Bild, das Text, aus Holz, Holz, Kasten enthält.&#10;&#10;Automatisch generierte Beschreibung">
            <a:extLst>
              <a:ext uri="{FF2B5EF4-FFF2-40B4-BE49-F238E27FC236}">
                <a16:creationId xmlns:a16="http://schemas.microsoft.com/office/drawing/2014/main" id="{77912A3C-E777-47C6-B775-2C5AE2D582C3}"/>
              </a:ext>
            </a:extLst>
          </p:cNvPr>
          <p:cNvPicPr/>
          <p:nvPr/>
        </p:nvPicPr>
        <p:blipFill>
          <a:blip r:embed="rId3" cstate="print">
            <a:extLst>
              <a:ext uri="{28A0092B-C50C-407E-A947-70E740481C1C}">
                <a14:useLocalDpi xmlns:a14="http://schemas.microsoft.com/office/drawing/2010/main" val="0"/>
              </a:ext>
            </a:extLst>
          </a:blip>
          <a:stretch>
            <a:fillRect/>
          </a:stretch>
        </p:blipFill>
        <p:spPr>
          <a:xfrm flipH="1">
            <a:off x="7193236" y="1571348"/>
            <a:ext cx="2232827" cy="2076920"/>
          </a:xfrm>
          <a:prstGeom prst="rect">
            <a:avLst/>
          </a:prstGeom>
        </p:spPr>
      </p:pic>
      <p:sp>
        <p:nvSpPr>
          <p:cNvPr id="35" name="Textfeld 34">
            <a:extLst>
              <a:ext uri="{FF2B5EF4-FFF2-40B4-BE49-F238E27FC236}">
                <a16:creationId xmlns:a16="http://schemas.microsoft.com/office/drawing/2014/main" id="{C7FBB7F5-32D4-48C0-AB1D-FE952E9D1BEA}"/>
              </a:ext>
            </a:extLst>
          </p:cNvPr>
          <p:cNvSpPr txBox="1"/>
          <p:nvPr/>
        </p:nvSpPr>
        <p:spPr>
          <a:xfrm>
            <a:off x="1929775" y="2055858"/>
            <a:ext cx="9449618" cy="3863109"/>
          </a:xfrm>
          <a:prstGeom prst="rect">
            <a:avLst/>
          </a:prstGeom>
          <a:noFill/>
        </p:spPr>
        <p:txBody>
          <a:bodyPr wrap="square">
            <a:spAutoFit/>
          </a:bodyPr>
          <a:lstStyle/>
          <a:p>
            <a:pPr lvl="0">
              <a:lnSpc>
                <a:spcPct val="150000"/>
              </a:lnSpc>
            </a:pPr>
            <a:r>
              <a:rPr lang="de-DE" sz="1600" dirty="0">
                <a:effectLst/>
                <a:latin typeface="Arial" panose="020B0604020202020204" pitchFamily="34" charset="0"/>
                <a:ea typeface="Calibri" panose="020F0502020204030204" pitchFamily="34" charset="0"/>
                <a:cs typeface="Arial" panose="020B0604020202020204" pitchFamily="34" charset="0"/>
              </a:rPr>
              <a:t>Eine Auswahl….</a:t>
            </a:r>
          </a:p>
          <a:p>
            <a:pPr marL="342900" lvl="0" indent="-342900">
              <a:lnSpc>
                <a:spcPct val="200000"/>
              </a:lnSpc>
              <a:buFont typeface="Calibri" panose="020F0502020204030204" pitchFamily="34" charset="0"/>
              <a:buChar char="-"/>
            </a:pPr>
            <a:r>
              <a:rPr lang="de-DE" sz="1600" dirty="0">
                <a:effectLst/>
                <a:latin typeface="Arial" panose="020B0604020202020204" pitchFamily="34" charset="0"/>
                <a:ea typeface="Calibri" panose="020F0502020204030204" pitchFamily="34" charset="0"/>
                <a:cs typeface="Arial" panose="020B0604020202020204" pitchFamily="34" charset="0"/>
              </a:rPr>
              <a:t>Austausch mit Kolleg*innen war super</a:t>
            </a:r>
          </a:p>
          <a:p>
            <a:pPr marL="342900" lvl="0" indent="-342900">
              <a:lnSpc>
                <a:spcPct val="150000"/>
              </a:lnSpc>
              <a:buFont typeface="Calibri" panose="020F0502020204030204" pitchFamily="34" charset="0"/>
              <a:buChar char="-"/>
            </a:pPr>
            <a:r>
              <a:rPr lang="de-DE" sz="1600" dirty="0">
                <a:effectLst/>
                <a:latin typeface="Arial" panose="020B0604020202020204" pitchFamily="34" charset="0"/>
                <a:ea typeface="Calibri" panose="020F0502020204030204" pitchFamily="34" charset="0"/>
                <a:cs typeface="Arial" panose="020B0604020202020204" pitchFamily="34" charset="0"/>
              </a:rPr>
              <a:t>VW- Regel / Dampfkochtopf</a:t>
            </a:r>
          </a:p>
          <a:p>
            <a:pPr marL="342900" lvl="0" indent="-342900">
              <a:lnSpc>
                <a:spcPct val="150000"/>
              </a:lnSpc>
              <a:buFont typeface="Calibri" panose="020F0502020204030204" pitchFamily="34" charset="0"/>
              <a:buChar char="-"/>
            </a:pPr>
            <a:r>
              <a:rPr lang="de-DE" sz="1600" dirty="0">
                <a:effectLst/>
                <a:latin typeface="Arial" panose="020B0604020202020204" pitchFamily="34" charset="0"/>
                <a:ea typeface="Calibri" panose="020F0502020204030204" pitchFamily="34" charset="0"/>
                <a:cs typeface="Arial" panose="020B0604020202020204" pitchFamily="34" charset="0"/>
              </a:rPr>
              <a:t>Gute Anregungen / Ideen / Informationen</a:t>
            </a:r>
          </a:p>
          <a:p>
            <a:pPr marL="342900" lvl="0" indent="-342900">
              <a:lnSpc>
                <a:spcPct val="150000"/>
              </a:lnSpc>
              <a:buFont typeface="Calibri" panose="020F0502020204030204" pitchFamily="34" charset="0"/>
              <a:buChar char="-"/>
            </a:pPr>
            <a:r>
              <a:rPr lang="de-DE" sz="1600" dirty="0">
                <a:effectLst/>
                <a:latin typeface="Arial" panose="020B0604020202020204" pitchFamily="34" charset="0"/>
                <a:ea typeface="Calibri" panose="020F0502020204030204" pitchFamily="34" charset="0"/>
                <a:cs typeface="Arial" panose="020B0604020202020204" pitchFamily="34" charset="0"/>
              </a:rPr>
              <a:t>Kommunikationsbilder waren super ! </a:t>
            </a:r>
          </a:p>
          <a:p>
            <a:pPr marL="342900" lvl="0" indent="-342900">
              <a:lnSpc>
                <a:spcPct val="150000"/>
              </a:lnSpc>
              <a:buFont typeface="Calibri" panose="020F0502020204030204" pitchFamily="34" charset="0"/>
              <a:buChar char="-"/>
            </a:pPr>
            <a:r>
              <a:rPr lang="de-DE" sz="1600" dirty="0">
                <a:effectLst/>
                <a:latin typeface="Arial" panose="020B0604020202020204" pitchFamily="34" charset="0"/>
                <a:ea typeface="Calibri" panose="020F0502020204030204" pitchFamily="34" charset="0"/>
                <a:cs typeface="Arial" panose="020B0604020202020204" pitchFamily="34" charset="0"/>
              </a:rPr>
              <a:t>@ Ist ja schon mal gut, das Gesicht des anderen ohne Maske zu sehen </a:t>
            </a:r>
          </a:p>
          <a:p>
            <a:pPr marL="342900" lvl="0" indent="-342900">
              <a:lnSpc>
                <a:spcPct val="150000"/>
              </a:lnSpc>
              <a:buFont typeface="Calibri" panose="020F0502020204030204" pitchFamily="34" charset="0"/>
              <a:buChar char="-"/>
            </a:pPr>
            <a:r>
              <a:rPr lang="de-DE" sz="1600" dirty="0">
                <a:effectLst/>
                <a:latin typeface="Arial" panose="020B0604020202020204" pitchFamily="34" charset="0"/>
                <a:ea typeface="Calibri" panose="020F0502020204030204" pitchFamily="34" charset="0"/>
                <a:cs typeface="Arial" panose="020B0604020202020204" pitchFamily="34" charset="0"/>
              </a:rPr>
              <a:t>@ tolle Zusammenfassung sowie Präsentation</a:t>
            </a:r>
          </a:p>
          <a:p>
            <a:pPr marL="342900" lvl="0" indent="-342900">
              <a:lnSpc>
                <a:spcPct val="150000"/>
              </a:lnSpc>
              <a:buFont typeface="Calibri" panose="020F0502020204030204" pitchFamily="34" charset="0"/>
              <a:buChar char="-"/>
            </a:pPr>
            <a:r>
              <a:rPr lang="de-DE" sz="1600" dirty="0">
                <a:effectLst/>
                <a:latin typeface="Arial" panose="020B0604020202020204" pitchFamily="34" charset="0"/>
                <a:ea typeface="Calibri" panose="020F0502020204030204" pitchFamily="34" charset="0"/>
                <a:cs typeface="Arial" panose="020B0604020202020204" pitchFamily="34" charset="0"/>
              </a:rPr>
              <a:t>@ Herzlichen Dank an Alle, auch an das </a:t>
            </a:r>
            <a:r>
              <a:rPr lang="de-DE" sz="1600" dirty="0" err="1">
                <a:effectLst/>
                <a:latin typeface="Arial" panose="020B0604020202020204" pitchFamily="34" charset="0"/>
                <a:ea typeface="Calibri" panose="020F0502020204030204" pitchFamily="34" charset="0"/>
                <a:cs typeface="Arial" panose="020B0604020202020204" pitchFamily="34" charset="0"/>
              </a:rPr>
              <a:t>Orga</a:t>
            </a:r>
            <a:r>
              <a:rPr lang="de-DE" sz="1600" dirty="0">
                <a:effectLst/>
                <a:latin typeface="Arial" panose="020B0604020202020204" pitchFamily="34" charset="0"/>
                <a:ea typeface="Calibri" panose="020F0502020204030204" pitchFamily="34" charset="0"/>
                <a:cs typeface="Arial" panose="020B0604020202020204" pitchFamily="34" charset="0"/>
              </a:rPr>
              <a:t>-team, hat alles reibungslos funktioniert.  Der Austausch, die </a:t>
            </a:r>
            <a:r>
              <a:rPr lang="de-DE" sz="1600" dirty="0" err="1">
                <a:effectLst/>
                <a:latin typeface="Arial" panose="020B0604020202020204" pitchFamily="34" charset="0"/>
                <a:ea typeface="Calibri" panose="020F0502020204030204" pitchFamily="34" charset="0"/>
                <a:cs typeface="Arial" panose="020B0604020202020204" pitchFamily="34" charset="0"/>
              </a:rPr>
              <a:t>Orga</a:t>
            </a:r>
            <a:r>
              <a:rPr lang="de-DE" sz="1600" dirty="0">
                <a:effectLst/>
                <a:latin typeface="Arial" panose="020B0604020202020204" pitchFamily="34" charset="0"/>
                <a:ea typeface="Calibri" panose="020F0502020204030204" pitchFamily="34" charset="0"/>
                <a:cs typeface="Arial" panose="020B0604020202020204" pitchFamily="34" charset="0"/>
              </a:rPr>
              <a:t>, die Durchführung. War sehr schön.</a:t>
            </a:r>
          </a:p>
          <a:p>
            <a:pPr marL="342900" lvl="0" indent="-342900">
              <a:lnSpc>
                <a:spcPct val="150000"/>
              </a:lnSpc>
              <a:spcAft>
                <a:spcPts val="800"/>
              </a:spcAft>
              <a:buFont typeface="Calibri" panose="020F0502020204030204" pitchFamily="34" charset="0"/>
              <a:buChar char="-"/>
            </a:pPr>
            <a:r>
              <a:rPr lang="de-DE" sz="1600" dirty="0">
                <a:effectLst/>
                <a:latin typeface="Arial" panose="020B0604020202020204" pitchFamily="34" charset="0"/>
                <a:ea typeface="Calibri" panose="020F0502020204030204" pitchFamily="34" charset="0"/>
                <a:cs typeface="Arial" panose="020B0604020202020204" pitchFamily="34" charset="0"/>
              </a:rPr>
              <a:t>@ Vielen Dank für die sehr gelungene Veranstaltung. Ich nehme viel aus den beiden Tagen mit.</a:t>
            </a:r>
          </a:p>
        </p:txBody>
      </p:sp>
    </p:spTree>
    <p:extLst>
      <p:ext uri="{BB962C8B-B14F-4D97-AF65-F5344CB8AC3E}">
        <p14:creationId xmlns:p14="http://schemas.microsoft.com/office/powerpoint/2010/main" val="26333539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71" name="Group 70">
            <a:extLst>
              <a:ext uri="{FF2B5EF4-FFF2-40B4-BE49-F238E27FC236}">
                <a16:creationId xmlns:a16="http://schemas.microsoft.com/office/drawing/2014/main" id="{7398C59F-5A18-487B-91D6-B955AACF2E5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72" name="Freeform 11">
              <a:extLst>
                <a:ext uri="{FF2B5EF4-FFF2-40B4-BE49-F238E27FC236}">
                  <a16:creationId xmlns:a16="http://schemas.microsoft.com/office/drawing/2014/main" id="{0557FAFE-C7C3-47EC-A4F5-9B21663192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73" name="Freeform 12">
              <a:extLst>
                <a:ext uri="{FF2B5EF4-FFF2-40B4-BE49-F238E27FC236}">
                  <a16:creationId xmlns:a16="http://schemas.microsoft.com/office/drawing/2014/main" id="{95BC28FB-3882-4674-9D79-EA58BEB7CE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74" name="Freeform 13">
              <a:extLst>
                <a:ext uri="{FF2B5EF4-FFF2-40B4-BE49-F238E27FC236}">
                  <a16:creationId xmlns:a16="http://schemas.microsoft.com/office/drawing/2014/main" id="{9C6EC892-83F9-402F-8552-0AD7C0556E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75" name="Freeform 14">
              <a:extLst>
                <a:ext uri="{FF2B5EF4-FFF2-40B4-BE49-F238E27FC236}">
                  <a16:creationId xmlns:a16="http://schemas.microsoft.com/office/drawing/2014/main" id="{18387766-037C-4EF0-8471-D19CBF2A4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76" name="Freeform 15">
              <a:extLst>
                <a:ext uri="{FF2B5EF4-FFF2-40B4-BE49-F238E27FC236}">
                  <a16:creationId xmlns:a16="http://schemas.microsoft.com/office/drawing/2014/main" id="{1E364F38-6F3A-476A-93E6-962EA817C4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77" name="Freeform 16">
              <a:extLst>
                <a:ext uri="{FF2B5EF4-FFF2-40B4-BE49-F238E27FC236}">
                  <a16:creationId xmlns:a16="http://schemas.microsoft.com/office/drawing/2014/main" id="{35C335A4-1E67-4293-8BE2-DFB085D4FB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78" name="Freeform 17">
              <a:extLst>
                <a:ext uri="{FF2B5EF4-FFF2-40B4-BE49-F238E27FC236}">
                  <a16:creationId xmlns:a16="http://schemas.microsoft.com/office/drawing/2014/main" id="{9A8A0F10-2C98-4297-9F92-5D95533927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79" name="Freeform 18">
              <a:extLst>
                <a:ext uri="{FF2B5EF4-FFF2-40B4-BE49-F238E27FC236}">
                  <a16:creationId xmlns:a16="http://schemas.microsoft.com/office/drawing/2014/main" id="{C3B112A3-006E-4008-A778-DB5F6A09D5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80" name="Freeform 19">
              <a:extLst>
                <a:ext uri="{FF2B5EF4-FFF2-40B4-BE49-F238E27FC236}">
                  <a16:creationId xmlns:a16="http://schemas.microsoft.com/office/drawing/2014/main" id="{E5E62767-5C25-4C49-9568-432433A3C5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81" name="Freeform 20">
              <a:extLst>
                <a:ext uri="{FF2B5EF4-FFF2-40B4-BE49-F238E27FC236}">
                  <a16:creationId xmlns:a16="http://schemas.microsoft.com/office/drawing/2014/main" id="{598EC006-77B1-42BA-B815-66CCB9B170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82" name="Freeform 21">
              <a:extLst>
                <a:ext uri="{FF2B5EF4-FFF2-40B4-BE49-F238E27FC236}">
                  <a16:creationId xmlns:a16="http://schemas.microsoft.com/office/drawing/2014/main" id="{A144ED09-DA06-491D-95A8-AB3DED4329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83" name="Freeform 22">
              <a:extLst>
                <a:ext uri="{FF2B5EF4-FFF2-40B4-BE49-F238E27FC236}">
                  <a16:creationId xmlns:a16="http://schemas.microsoft.com/office/drawing/2014/main" id="{1CB00BD2-11CD-4A38-8F38-02B0D1105E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85" name="Group 84">
            <a:extLst>
              <a:ext uri="{FF2B5EF4-FFF2-40B4-BE49-F238E27FC236}">
                <a16:creationId xmlns:a16="http://schemas.microsoft.com/office/drawing/2014/main" id="{520234FB-542E-4550-9C2F-1B56FD41A1C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86" name="Freeform 27">
              <a:extLst>
                <a:ext uri="{FF2B5EF4-FFF2-40B4-BE49-F238E27FC236}">
                  <a16:creationId xmlns:a16="http://schemas.microsoft.com/office/drawing/2014/main" id="{41FCE1F3-DEB3-47CD-90FF-7DABB4AF45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87" name="Freeform 28">
              <a:extLst>
                <a:ext uri="{FF2B5EF4-FFF2-40B4-BE49-F238E27FC236}">
                  <a16:creationId xmlns:a16="http://schemas.microsoft.com/office/drawing/2014/main" id="{5708E488-C19B-452C-B197-6F1C34F6E7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88" name="Freeform 29">
              <a:extLst>
                <a:ext uri="{FF2B5EF4-FFF2-40B4-BE49-F238E27FC236}">
                  <a16:creationId xmlns:a16="http://schemas.microsoft.com/office/drawing/2014/main" id="{89D3FD25-890E-4981-A71D-EE796873D7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89" name="Freeform 30">
              <a:extLst>
                <a:ext uri="{FF2B5EF4-FFF2-40B4-BE49-F238E27FC236}">
                  <a16:creationId xmlns:a16="http://schemas.microsoft.com/office/drawing/2014/main" id="{51B5414C-556A-47CB-8EE2-974A85A7A4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90" name="Freeform 31">
              <a:extLst>
                <a:ext uri="{FF2B5EF4-FFF2-40B4-BE49-F238E27FC236}">
                  <a16:creationId xmlns:a16="http://schemas.microsoft.com/office/drawing/2014/main" id="{1C02B20C-2B27-4B75-8AEE-A5D2E2674B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91" name="Freeform 32">
              <a:extLst>
                <a:ext uri="{FF2B5EF4-FFF2-40B4-BE49-F238E27FC236}">
                  <a16:creationId xmlns:a16="http://schemas.microsoft.com/office/drawing/2014/main" id="{54427714-F9AA-4F93-BD1D-400F1EA93F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92" name="Freeform 33">
              <a:extLst>
                <a:ext uri="{FF2B5EF4-FFF2-40B4-BE49-F238E27FC236}">
                  <a16:creationId xmlns:a16="http://schemas.microsoft.com/office/drawing/2014/main" id="{28A77D6A-9E81-497F-ABCC-2695BB5ADD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93" name="Freeform 34">
              <a:extLst>
                <a:ext uri="{FF2B5EF4-FFF2-40B4-BE49-F238E27FC236}">
                  <a16:creationId xmlns:a16="http://schemas.microsoft.com/office/drawing/2014/main" id="{2A1533BA-1478-4F7C-8E24-3F3E905050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94" name="Freeform 35">
              <a:extLst>
                <a:ext uri="{FF2B5EF4-FFF2-40B4-BE49-F238E27FC236}">
                  <a16:creationId xmlns:a16="http://schemas.microsoft.com/office/drawing/2014/main" id="{39686201-E633-40FD-A80A-1E28AD52E3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95" name="Freeform 36">
              <a:extLst>
                <a:ext uri="{FF2B5EF4-FFF2-40B4-BE49-F238E27FC236}">
                  <a16:creationId xmlns:a16="http://schemas.microsoft.com/office/drawing/2014/main" id="{76A215C2-F590-4938-810B-F8A79366C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96" name="Freeform 37">
              <a:extLst>
                <a:ext uri="{FF2B5EF4-FFF2-40B4-BE49-F238E27FC236}">
                  <a16:creationId xmlns:a16="http://schemas.microsoft.com/office/drawing/2014/main" id="{85F418E7-330D-4002-8EC8-33C1A897FF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97" name="Freeform 38">
              <a:extLst>
                <a:ext uri="{FF2B5EF4-FFF2-40B4-BE49-F238E27FC236}">
                  <a16:creationId xmlns:a16="http://schemas.microsoft.com/office/drawing/2014/main" id="{8FFE669A-54C9-4436-9566-C5A90F16DB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99" name="Rectangle 98">
            <a:extLst>
              <a:ext uri="{FF2B5EF4-FFF2-40B4-BE49-F238E27FC236}">
                <a16:creationId xmlns:a16="http://schemas.microsoft.com/office/drawing/2014/main" id="{DE91395A-2D18-4AF6-A0AC-AAA7189FE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01" name="Freeform 11">
            <a:extLst>
              <a:ext uri="{FF2B5EF4-FFF2-40B4-BE49-F238E27FC236}">
                <a16:creationId xmlns:a16="http://schemas.microsoft.com/office/drawing/2014/main" id="{A57352BE-A213-4040-BE8E-D4A925AD9D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Rechteck 3">
            <a:extLst>
              <a:ext uri="{FF2B5EF4-FFF2-40B4-BE49-F238E27FC236}">
                <a16:creationId xmlns:a16="http://schemas.microsoft.com/office/drawing/2014/main" id="{4A152EDD-1ED1-4B1D-841B-B07A134E2B48}"/>
              </a:ext>
            </a:extLst>
          </p:cNvPr>
          <p:cNvSpPr/>
          <p:nvPr/>
        </p:nvSpPr>
        <p:spPr>
          <a:xfrm>
            <a:off x="3332447" y="1584957"/>
            <a:ext cx="6341839" cy="900791"/>
          </a:xfrm>
          <a:prstGeom prst="rect">
            <a:avLst/>
          </a:prstGeom>
        </p:spPr>
        <p:txBody>
          <a:bodyPr vert="horz" lIns="91440" tIns="45720" rIns="91440" bIns="45720" rtlCol="0">
            <a:noAutofit/>
          </a:bodyPr>
          <a:lstStyle/>
          <a:p>
            <a:pPr>
              <a:spcBef>
                <a:spcPts val="1000"/>
              </a:spcBef>
              <a:buClr>
                <a:schemeClr val="accent1"/>
              </a:buClr>
            </a:pPr>
            <a:r>
              <a:rPr lang="en-US" sz="2400" b="1" dirty="0" err="1">
                <a:solidFill>
                  <a:srgbClr val="00B050"/>
                </a:solidFill>
                <a:latin typeface="Arial" panose="020B0604020202020204" pitchFamily="34" charset="0"/>
                <a:cs typeface="Arial" panose="020B0604020202020204" pitchFamily="34" charset="0"/>
              </a:rPr>
              <a:t>Herzlichen</a:t>
            </a:r>
            <a:r>
              <a:rPr lang="en-US" sz="2400" b="1" dirty="0">
                <a:solidFill>
                  <a:srgbClr val="00B050"/>
                </a:solidFill>
                <a:latin typeface="Arial" panose="020B0604020202020204" pitchFamily="34" charset="0"/>
                <a:cs typeface="Arial" panose="020B0604020202020204" pitchFamily="34" charset="0"/>
              </a:rPr>
              <a:t> Dank </a:t>
            </a:r>
            <a:r>
              <a:rPr lang="en-US" sz="2400" b="1" dirty="0" err="1">
                <a:solidFill>
                  <a:srgbClr val="00B050"/>
                </a:solidFill>
                <a:latin typeface="Arial" panose="020B0604020202020204" pitchFamily="34" charset="0"/>
                <a:cs typeface="Arial" panose="020B0604020202020204" pitchFamily="34" charset="0"/>
              </a:rPr>
              <a:t>für</a:t>
            </a:r>
            <a:r>
              <a:rPr lang="en-US" sz="2400" b="1" dirty="0">
                <a:solidFill>
                  <a:srgbClr val="00B050"/>
                </a:solidFill>
                <a:latin typeface="Arial" panose="020B0604020202020204" pitchFamily="34" charset="0"/>
                <a:cs typeface="Arial" panose="020B0604020202020204" pitchFamily="34" charset="0"/>
              </a:rPr>
              <a:t> </a:t>
            </a:r>
            <a:r>
              <a:rPr lang="en-US" sz="2400" b="1" dirty="0" err="1">
                <a:solidFill>
                  <a:srgbClr val="00B050"/>
                </a:solidFill>
                <a:latin typeface="Arial" panose="020B0604020202020204" pitchFamily="34" charset="0"/>
                <a:cs typeface="Arial" panose="020B0604020202020204" pitchFamily="34" charset="0"/>
              </a:rPr>
              <a:t>Ihre</a:t>
            </a:r>
            <a:r>
              <a:rPr lang="en-US" sz="2400" b="1" dirty="0">
                <a:solidFill>
                  <a:srgbClr val="00B050"/>
                </a:solidFill>
                <a:latin typeface="Arial" panose="020B0604020202020204" pitchFamily="34" charset="0"/>
                <a:cs typeface="Arial" panose="020B0604020202020204" pitchFamily="34" charset="0"/>
              </a:rPr>
              <a:t> </a:t>
            </a:r>
            <a:r>
              <a:rPr lang="en-US" sz="2400" b="1" dirty="0" err="1">
                <a:solidFill>
                  <a:srgbClr val="00B050"/>
                </a:solidFill>
                <a:latin typeface="Arial" panose="020B0604020202020204" pitchFamily="34" charset="0"/>
                <a:cs typeface="Arial" panose="020B0604020202020204" pitchFamily="34" charset="0"/>
              </a:rPr>
              <a:t>Aufmerksamkeit</a:t>
            </a:r>
            <a:endParaRPr lang="en-US" sz="2400" b="1" dirty="0">
              <a:solidFill>
                <a:srgbClr val="00B050"/>
              </a:solidFill>
              <a:latin typeface="Arial" panose="020B0604020202020204" pitchFamily="34" charset="0"/>
              <a:cs typeface="Arial" panose="020B0604020202020204" pitchFamily="34" charset="0"/>
            </a:endParaRPr>
          </a:p>
          <a:p>
            <a:pPr>
              <a:spcBef>
                <a:spcPts val="1000"/>
              </a:spcBef>
              <a:buClr>
                <a:schemeClr val="accent1"/>
              </a:buClr>
            </a:pPr>
            <a:r>
              <a:rPr lang="en-US" sz="2400" b="1" dirty="0">
                <a:solidFill>
                  <a:srgbClr val="00B050"/>
                </a:solidFill>
                <a:latin typeface="Arial" panose="020B0604020202020204" pitchFamily="34" charset="0"/>
                <a:cs typeface="Arial" panose="020B0604020202020204" pitchFamily="34" charset="0"/>
              </a:rPr>
              <a:t>             und </a:t>
            </a:r>
            <a:r>
              <a:rPr lang="en-US" sz="2400" b="1" dirty="0" err="1">
                <a:solidFill>
                  <a:srgbClr val="00B050"/>
                </a:solidFill>
                <a:latin typeface="Arial" panose="020B0604020202020204" pitchFamily="34" charset="0"/>
                <a:cs typeface="Arial" panose="020B0604020202020204" pitchFamily="34" charset="0"/>
              </a:rPr>
              <a:t>Ihre</a:t>
            </a:r>
            <a:r>
              <a:rPr lang="en-US" sz="2400" b="1" dirty="0">
                <a:solidFill>
                  <a:srgbClr val="00B050"/>
                </a:solidFill>
                <a:latin typeface="Arial" panose="020B0604020202020204" pitchFamily="34" charset="0"/>
                <a:cs typeface="Arial" panose="020B0604020202020204" pitchFamily="34" charset="0"/>
              </a:rPr>
              <a:t> </a:t>
            </a:r>
            <a:r>
              <a:rPr lang="en-US" sz="2400" b="1" dirty="0" err="1">
                <a:solidFill>
                  <a:srgbClr val="00B050"/>
                </a:solidFill>
                <a:latin typeface="Arial" panose="020B0604020202020204" pitchFamily="34" charset="0"/>
                <a:cs typeface="Arial" panose="020B0604020202020204" pitchFamily="34" charset="0"/>
              </a:rPr>
              <a:t>rege</a:t>
            </a:r>
            <a:r>
              <a:rPr lang="en-US" sz="2400" b="1" dirty="0">
                <a:solidFill>
                  <a:srgbClr val="00B050"/>
                </a:solidFill>
                <a:latin typeface="Arial" panose="020B0604020202020204" pitchFamily="34" charset="0"/>
                <a:cs typeface="Arial" panose="020B0604020202020204" pitchFamily="34" charset="0"/>
              </a:rPr>
              <a:t> </a:t>
            </a:r>
            <a:r>
              <a:rPr lang="en-US" sz="2400" b="1" dirty="0" err="1">
                <a:solidFill>
                  <a:srgbClr val="00B050"/>
                </a:solidFill>
                <a:latin typeface="Arial" panose="020B0604020202020204" pitchFamily="34" charset="0"/>
                <a:cs typeface="Arial" panose="020B0604020202020204" pitchFamily="34" charset="0"/>
              </a:rPr>
              <a:t>Beteiligung</a:t>
            </a:r>
            <a:r>
              <a:rPr lang="en-US" sz="2400" b="1" dirty="0">
                <a:solidFill>
                  <a:srgbClr val="00B050"/>
                </a:solidFill>
                <a:latin typeface="Arial" panose="020B0604020202020204" pitchFamily="34" charset="0"/>
                <a:cs typeface="Arial" panose="020B0604020202020204" pitchFamily="34" charset="0"/>
              </a:rPr>
              <a:t> ! </a:t>
            </a:r>
          </a:p>
        </p:txBody>
      </p:sp>
      <p:sp>
        <p:nvSpPr>
          <p:cNvPr id="36" name="Fußzeilenplatzhalter 3">
            <a:extLst>
              <a:ext uri="{FF2B5EF4-FFF2-40B4-BE49-F238E27FC236}">
                <a16:creationId xmlns:a16="http://schemas.microsoft.com/office/drawing/2014/main" id="{387F9755-BFF6-4710-9A3C-C24E026FE14E}"/>
              </a:ext>
            </a:extLst>
          </p:cNvPr>
          <p:cNvSpPr>
            <a:spLocks noGrp="1"/>
          </p:cNvSpPr>
          <p:nvPr>
            <p:ph type="ftr" sz="quarter" idx="11"/>
          </p:nvPr>
        </p:nvSpPr>
        <p:spPr>
          <a:xfrm>
            <a:off x="8124384" y="6320385"/>
            <a:ext cx="3966965" cy="365125"/>
          </a:xfrm>
        </p:spPr>
        <p:txBody>
          <a:bodyPr/>
          <a:lstStyle/>
          <a:p>
            <a:r>
              <a:rPr lang="de-DE" dirty="0"/>
              <a:t>LAG Geschäftsstelle BW / WJT 2021/Teamassistentinnen Teil 1 und 2</a:t>
            </a:r>
            <a:endParaRPr lang="en-US" dirty="0"/>
          </a:p>
        </p:txBody>
      </p:sp>
      <p:pic>
        <p:nvPicPr>
          <p:cNvPr id="2" name="Grafik 1">
            <a:extLst>
              <a:ext uri="{FF2B5EF4-FFF2-40B4-BE49-F238E27FC236}">
                <a16:creationId xmlns:a16="http://schemas.microsoft.com/office/drawing/2014/main" id="{FB07B5C0-F8D6-4BD2-8A44-44FA0821EFCF}"/>
              </a:ext>
            </a:extLst>
          </p:cNvPr>
          <p:cNvPicPr>
            <a:picLocks noChangeAspect="1"/>
          </p:cNvPicPr>
          <p:nvPr/>
        </p:nvPicPr>
        <p:blipFill>
          <a:blip r:embed="rId2"/>
          <a:stretch>
            <a:fillRect/>
          </a:stretch>
        </p:blipFill>
        <p:spPr>
          <a:xfrm>
            <a:off x="8610285" y="135453"/>
            <a:ext cx="3426249" cy="652329"/>
          </a:xfrm>
          <a:prstGeom prst="rect">
            <a:avLst/>
          </a:prstGeom>
        </p:spPr>
      </p:pic>
      <p:sp>
        <p:nvSpPr>
          <p:cNvPr id="6" name="Textfeld 5">
            <a:extLst>
              <a:ext uri="{FF2B5EF4-FFF2-40B4-BE49-F238E27FC236}">
                <a16:creationId xmlns:a16="http://schemas.microsoft.com/office/drawing/2014/main" id="{45DA105B-3DF7-4319-A343-4B14ACED2CDE}"/>
              </a:ext>
            </a:extLst>
          </p:cNvPr>
          <p:cNvSpPr txBox="1"/>
          <p:nvPr/>
        </p:nvSpPr>
        <p:spPr>
          <a:xfrm>
            <a:off x="2603500" y="6850019"/>
            <a:ext cx="4045875" cy="230832"/>
          </a:xfrm>
          <a:prstGeom prst="rect">
            <a:avLst/>
          </a:prstGeom>
          <a:noFill/>
        </p:spPr>
        <p:txBody>
          <a:bodyPr wrap="square" rtlCol="0">
            <a:spAutoFit/>
          </a:bodyPr>
          <a:lstStyle/>
          <a:p>
            <a:r>
              <a:rPr lang="de-DE" sz="900"/>
              <a:t>"</a:t>
            </a:r>
            <a:r>
              <a:rPr lang="de-DE" sz="900">
                <a:hlinkClick r:id="rId3" tooltip="https://wortezitateweisheiten.blogspot.com/2016/11/zitate-abschied-kollege-spruche.html"/>
              </a:rPr>
              <a:t>Dieses Foto</a:t>
            </a:r>
            <a:r>
              <a:rPr lang="de-DE" sz="900"/>
              <a:t>" von Unbekannter Autor ist lizenziert gemäß </a:t>
            </a:r>
            <a:r>
              <a:rPr lang="de-DE" sz="900">
                <a:hlinkClick r:id="rId4" tooltip="https://creativecommons.org/licenses/by/3.0/"/>
              </a:rPr>
              <a:t>CC BY</a:t>
            </a:r>
            <a:endParaRPr lang="de-DE" sz="900"/>
          </a:p>
        </p:txBody>
      </p:sp>
      <p:pic>
        <p:nvPicPr>
          <p:cNvPr id="12" name="Grafik 11">
            <a:extLst>
              <a:ext uri="{FF2B5EF4-FFF2-40B4-BE49-F238E27FC236}">
                <a16:creationId xmlns:a16="http://schemas.microsoft.com/office/drawing/2014/main" id="{A252B6B8-A4AC-4FCD-9898-5A24800611B6}"/>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4722956" y="2994856"/>
            <a:ext cx="3560820" cy="2364607"/>
          </a:xfrm>
          <a:prstGeom prst="rect">
            <a:avLst/>
          </a:prstGeom>
        </p:spPr>
      </p:pic>
    </p:spTree>
    <p:extLst>
      <p:ext uri="{BB962C8B-B14F-4D97-AF65-F5344CB8AC3E}">
        <p14:creationId xmlns:p14="http://schemas.microsoft.com/office/powerpoint/2010/main" val="19836232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4A152EDD-1ED1-4B1D-841B-B07A134E2B48}"/>
              </a:ext>
            </a:extLst>
          </p:cNvPr>
          <p:cNvSpPr/>
          <p:nvPr/>
        </p:nvSpPr>
        <p:spPr>
          <a:xfrm>
            <a:off x="1774885" y="870953"/>
            <a:ext cx="6349500" cy="669852"/>
          </a:xfrm>
          <a:prstGeom prst="rect">
            <a:avLst/>
          </a:prstGeom>
        </p:spPr>
        <p:txBody>
          <a:bodyPr vert="horz" lIns="91440" tIns="45720" rIns="91440" bIns="45720" rtlCol="0">
            <a:noAutofit/>
          </a:bodyPr>
          <a:lstStyle/>
          <a:p>
            <a:pPr>
              <a:spcBef>
                <a:spcPts val="1000"/>
              </a:spcBef>
              <a:buClr>
                <a:schemeClr val="accent1"/>
              </a:buClr>
            </a:pPr>
            <a:r>
              <a:rPr lang="en-US" sz="2400" b="1" dirty="0">
                <a:latin typeface="Arial" panose="020B0604020202020204" pitchFamily="34" charset="0"/>
                <a:cs typeface="Arial" panose="020B0604020202020204" pitchFamily="34" charset="0"/>
              </a:rPr>
              <a:t>Ü b e r s </a:t>
            </a:r>
            <a:r>
              <a:rPr lang="en-US" sz="2400" b="1" dirty="0" err="1">
                <a:latin typeface="Arial" panose="020B0604020202020204" pitchFamily="34" charset="0"/>
                <a:cs typeface="Arial" panose="020B0604020202020204" pitchFamily="34" charset="0"/>
              </a:rPr>
              <a:t>i</a:t>
            </a:r>
            <a:r>
              <a:rPr lang="en-US" sz="2400" b="1" dirty="0">
                <a:latin typeface="Arial" panose="020B0604020202020204" pitchFamily="34" charset="0"/>
                <a:cs typeface="Arial" panose="020B0604020202020204" pitchFamily="34" charset="0"/>
              </a:rPr>
              <a:t> c h t   </a:t>
            </a:r>
            <a:r>
              <a:rPr lang="en-US" sz="2400" b="1" dirty="0" err="1">
                <a:latin typeface="Arial" panose="020B0604020202020204" pitchFamily="34" charset="0"/>
                <a:cs typeface="Arial" panose="020B0604020202020204" pitchFamily="34" charset="0"/>
              </a:rPr>
              <a:t>über</a:t>
            </a:r>
            <a:r>
              <a:rPr lang="en-US" sz="2400" b="1" dirty="0">
                <a:latin typeface="Arial" panose="020B0604020202020204" pitchFamily="34" charset="0"/>
                <a:cs typeface="Arial" panose="020B0604020202020204" pitchFamily="34" charset="0"/>
              </a:rPr>
              <a:t> die </a:t>
            </a:r>
            <a:r>
              <a:rPr lang="en-US" sz="2400" b="1" dirty="0" err="1">
                <a:latin typeface="Arial" panose="020B0604020202020204" pitchFamily="34" charset="0"/>
                <a:cs typeface="Arial" panose="020B0604020202020204" pitchFamily="34" charset="0"/>
              </a:rPr>
              <a:t>Themen</a:t>
            </a:r>
            <a:r>
              <a:rPr lang="en-US" sz="2400" b="1" dirty="0">
                <a:latin typeface="Arial" panose="020B0604020202020204" pitchFamily="34" charset="0"/>
                <a:cs typeface="Arial" panose="020B0604020202020204" pitchFamily="34" charset="0"/>
              </a:rPr>
              <a:t> </a:t>
            </a:r>
            <a:endParaRPr lang="en-US" sz="2400" dirty="0">
              <a:latin typeface="Arial" panose="020B0604020202020204" pitchFamily="34" charset="0"/>
              <a:cs typeface="Arial" panose="020B0604020202020204" pitchFamily="34" charset="0"/>
            </a:endParaRPr>
          </a:p>
        </p:txBody>
      </p:sp>
      <p:sp>
        <p:nvSpPr>
          <p:cNvPr id="5" name="Textfeld 4">
            <a:extLst>
              <a:ext uri="{FF2B5EF4-FFF2-40B4-BE49-F238E27FC236}">
                <a16:creationId xmlns:a16="http://schemas.microsoft.com/office/drawing/2014/main" id="{D65ECF8E-49C8-4792-BB82-C14BB90A7E13}"/>
              </a:ext>
            </a:extLst>
          </p:cNvPr>
          <p:cNvSpPr txBox="1"/>
          <p:nvPr/>
        </p:nvSpPr>
        <p:spPr>
          <a:xfrm>
            <a:off x="1813427" y="1662046"/>
            <a:ext cx="7725090" cy="4434804"/>
          </a:xfrm>
          <a:prstGeom prst="rect">
            <a:avLst/>
          </a:prstGeom>
          <a:noFill/>
        </p:spPr>
        <p:txBody>
          <a:bodyPr wrap="square" rtlCol="0">
            <a:spAutoFit/>
          </a:bodyPr>
          <a:lstStyle/>
          <a:p>
            <a:pPr>
              <a:lnSpc>
                <a:spcPct val="107000"/>
              </a:lnSpc>
              <a:spcAft>
                <a:spcPts val="800"/>
              </a:spcAft>
            </a:pPr>
            <a:r>
              <a:rPr lang="de-DE" dirty="0">
                <a:latin typeface="Arial" panose="020B0604020202020204" pitchFamily="34" charset="0"/>
                <a:cs typeface="Arial" panose="020B0604020202020204" pitchFamily="34" charset="0"/>
              </a:rPr>
              <a:t>Zeit: heute  14.00 -16.00h - incl. kurzer Pause  (anschließend ist MV)</a:t>
            </a:r>
          </a:p>
          <a:p>
            <a:pPr>
              <a:lnSpc>
                <a:spcPct val="107000"/>
              </a:lnSpc>
              <a:spcAft>
                <a:spcPts val="800"/>
              </a:spcAft>
            </a:pPr>
            <a:r>
              <a:rPr lang="de-DE" dirty="0">
                <a:latin typeface="Arial" panose="020B0604020202020204" pitchFamily="34" charset="0"/>
                <a:cs typeface="Arial" panose="020B0604020202020204" pitchFamily="34" charset="0"/>
              </a:rPr>
              <a:t>        morgen  9.30-12.00h - incl. kurzer Pause </a:t>
            </a:r>
          </a:p>
          <a:p>
            <a:pPr>
              <a:spcAft>
                <a:spcPts val="800"/>
              </a:spcAft>
            </a:pPr>
            <a:r>
              <a:rPr lang="de-DE" dirty="0">
                <a:latin typeface="Arial" panose="020B0604020202020204" pitchFamily="34" charset="0"/>
                <a:cs typeface="Arial" panose="020B0604020202020204" pitchFamily="34" charset="0"/>
              </a:rPr>
              <a:t>Arbeitsweise: Plenum und Kleingruppen (Zufallszuweisung) </a:t>
            </a:r>
          </a:p>
          <a:p>
            <a:pPr>
              <a:spcAft>
                <a:spcPts val="800"/>
              </a:spcAft>
            </a:pPr>
            <a:endParaRPr lang="de-DE" dirty="0">
              <a:latin typeface="Arial" panose="020B0604020202020204" pitchFamily="34" charset="0"/>
              <a:cs typeface="Arial" panose="020B0604020202020204" pitchFamily="34" charset="0"/>
            </a:endParaRPr>
          </a:p>
          <a:p>
            <a:pPr>
              <a:spcAft>
                <a:spcPts val="800"/>
              </a:spcAft>
            </a:pPr>
            <a:r>
              <a:rPr lang="de-DE" dirty="0">
                <a:latin typeface="Arial" panose="020B0604020202020204" pitchFamily="34" charset="0"/>
                <a:cs typeface="Arial" panose="020B0604020202020204" pitchFamily="34" charset="0"/>
              </a:rPr>
              <a:t>	</a:t>
            </a:r>
            <a:r>
              <a:rPr lang="de-DE" b="1" dirty="0">
                <a:latin typeface="Arial" panose="020B0604020202020204" pitchFamily="34" charset="0"/>
                <a:cs typeface="Arial" panose="020B0604020202020204" pitchFamily="34" charset="0"/>
              </a:rPr>
              <a:t>T h e m e n</a:t>
            </a:r>
          </a:p>
          <a:p>
            <a:pPr>
              <a:spcAft>
                <a:spcPts val="800"/>
              </a:spcAft>
            </a:pPr>
            <a:r>
              <a:rPr lang="de-DE" dirty="0">
                <a:latin typeface="Arial" panose="020B0604020202020204" pitchFamily="34" charset="0"/>
                <a:cs typeface="Arial" panose="020B0604020202020204" pitchFamily="34" charset="0"/>
              </a:rPr>
              <a:t>       A r b e i t s a l </a:t>
            </a:r>
            <a:r>
              <a:rPr lang="de-DE" dirty="0" err="1">
                <a:latin typeface="Arial" panose="020B0604020202020204" pitchFamily="34" charset="0"/>
                <a:cs typeface="Arial" panose="020B0604020202020204" pitchFamily="34" charset="0"/>
              </a:rPr>
              <a:t>l</a:t>
            </a:r>
            <a:r>
              <a:rPr lang="de-DE" dirty="0">
                <a:latin typeface="Arial" panose="020B0604020202020204" pitchFamily="34" charset="0"/>
                <a:cs typeface="Arial" panose="020B0604020202020204" pitchFamily="34" charset="0"/>
              </a:rPr>
              <a:t> t a g  im Sekretariat </a:t>
            </a:r>
          </a:p>
          <a:p>
            <a:pPr lvl="0">
              <a:lnSpc>
                <a:spcPct val="150000"/>
              </a:lnSpc>
            </a:pPr>
            <a:r>
              <a:rPr lang="de-DE" dirty="0">
                <a:latin typeface="Arial" panose="020B0604020202020204" pitchFamily="34" charset="0"/>
                <a:cs typeface="Arial" panose="020B0604020202020204" pitchFamily="34" charset="0"/>
              </a:rPr>
              <a:t>	a.  Arbeitsbereiche +/-, Veränderungen</a:t>
            </a:r>
          </a:p>
          <a:p>
            <a:pPr lvl="0">
              <a:lnSpc>
                <a:spcPct val="150000"/>
              </a:lnSpc>
            </a:pPr>
            <a:r>
              <a:rPr lang="de-DE" dirty="0">
                <a:latin typeface="Arial" panose="020B0604020202020204" pitchFamily="34" charset="0"/>
                <a:cs typeface="Arial" panose="020B0604020202020204" pitchFamily="34" charset="0"/>
              </a:rPr>
              <a:t>	b.  Erwartungen an Teamassistentinnen (TA)</a:t>
            </a:r>
          </a:p>
          <a:p>
            <a:pPr lvl="0">
              <a:lnSpc>
                <a:spcPct val="150000"/>
              </a:lnSpc>
            </a:pPr>
            <a:r>
              <a:rPr lang="de-DE" dirty="0">
                <a:latin typeface="Arial" panose="020B0604020202020204" pitchFamily="34" charset="0"/>
                <a:cs typeface="Arial" panose="020B0604020202020204" pitchFamily="34" charset="0"/>
              </a:rPr>
              <a:t>       c.  Belastungen und Umgehen damit (Resilienz)</a:t>
            </a:r>
          </a:p>
          <a:p>
            <a:pPr lvl="0">
              <a:lnSpc>
                <a:spcPct val="150000"/>
              </a:lnSpc>
            </a:pPr>
            <a:r>
              <a:rPr lang="de-DE" dirty="0">
                <a:latin typeface="Arial" panose="020B0604020202020204" pitchFamily="34" charset="0"/>
                <a:cs typeface="Arial" panose="020B0604020202020204" pitchFamily="34" charset="0"/>
              </a:rPr>
              <a:t>	d.  Selbstfürsorge</a:t>
            </a:r>
          </a:p>
          <a:p>
            <a:pPr lvl="0">
              <a:lnSpc>
                <a:spcPct val="150000"/>
              </a:lnSpc>
            </a:pPr>
            <a:r>
              <a:rPr lang="de-DE" dirty="0">
                <a:latin typeface="Arial" panose="020B0604020202020204" pitchFamily="34" charset="0"/>
                <a:cs typeface="Arial" panose="020B0604020202020204" pitchFamily="34" charset="0"/>
              </a:rPr>
              <a:t>	e.  Kommunikation </a:t>
            </a:r>
          </a:p>
        </p:txBody>
      </p:sp>
      <p:sp>
        <p:nvSpPr>
          <p:cNvPr id="36" name="Fußzeilenplatzhalter 3">
            <a:extLst>
              <a:ext uri="{FF2B5EF4-FFF2-40B4-BE49-F238E27FC236}">
                <a16:creationId xmlns:a16="http://schemas.microsoft.com/office/drawing/2014/main" id="{387F9755-BFF6-4710-9A3C-C24E026FE14E}"/>
              </a:ext>
            </a:extLst>
          </p:cNvPr>
          <p:cNvSpPr>
            <a:spLocks noGrp="1"/>
          </p:cNvSpPr>
          <p:nvPr>
            <p:ph type="ftr" sz="quarter" idx="11"/>
          </p:nvPr>
        </p:nvSpPr>
        <p:spPr>
          <a:xfrm>
            <a:off x="8124384" y="6315241"/>
            <a:ext cx="3966965" cy="365125"/>
          </a:xfrm>
        </p:spPr>
        <p:txBody>
          <a:bodyPr/>
          <a:lstStyle/>
          <a:p>
            <a:r>
              <a:rPr lang="de-DE" dirty="0"/>
              <a:t>LAG Geschäftsstelle BW / WJT 2021/Teamassistentinnen Teil 1 und 2</a:t>
            </a:r>
            <a:endParaRPr lang="en-US" dirty="0"/>
          </a:p>
        </p:txBody>
      </p:sp>
      <p:pic>
        <p:nvPicPr>
          <p:cNvPr id="2" name="Grafik 1">
            <a:extLst>
              <a:ext uri="{FF2B5EF4-FFF2-40B4-BE49-F238E27FC236}">
                <a16:creationId xmlns:a16="http://schemas.microsoft.com/office/drawing/2014/main" id="{FB07B5C0-F8D6-4BD2-8A44-44FA0821EFCF}"/>
              </a:ext>
            </a:extLst>
          </p:cNvPr>
          <p:cNvPicPr>
            <a:picLocks noChangeAspect="1"/>
          </p:cNvPicPr>
          <p:nvPr/>
        </p:nvPicPr>
        <p:blipFill>
          <a:blip r:embed="rId2"/>
          <a:stretch>
            <a:fillRect/>
          </a:stretch>
        </p:blipFill>
        <p:spPr>
          <a:xfrm>
            <a:off x="8610285" y="135453"/>
            <a:ext cx="3426249" cy="652329"/>
          </a:xfrm>
          <a:prstGeom prst="rect">
            <a:avLst/>
          </a:prstGeom>
        </p:spPr>
      </p:pic>
      <p:pic>
        <p:nvPicPr>
          <p:cNvPr id="35" name="Picture 2" descr="Lehrer, Papier, Frau, Brainerd, Kinder, Mädchen">
            <a:extLst>
              <a:ext uri="{FF2B5EF4-FFF2-40B4-BE49-F238E27FC236}">
                <a16:creationId xmlns:a16="http://schemas.microsoft.com/office/drawing/2014/main" id="{EA73EB38-2901-43F8-A96B-795980B6BA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82738" y="2574931"/>
            <a:ext cx="3409262" cy="27845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0096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4A152EDD-1ED1-4B1D-841B-B07A134E2B48}"/>
              </a:ext>
            </a:extLst>
          </p:cNvPr>
          <p:cNvSpPr/>
          <p:nvPr/>
        </p:nvSpPr>
        <p:spPr>
          <a:xfrm>
            <a:off x="1809372" y="787782"/>
            <a:ext cx="3038673" cy="859743"/>
          </a:xfrm>
          <a:prstGeom prst="rect">
            <a:avLst/>
          </a:prstGeom>
        </p:spPr>
        <p:txBody>
          <a:bodyPr vert="horz" lIns="91440" tIns="45720" rIns="91440" bIns="45720" rtlCol="0">
            <a:noAutofit/>
          </a:bodyPr>
          <a:lstStyle/>
          <a:p>
            <a:pPr>
              <a:spcBef>
                <a:spcPts val="1000"/>
              </a:spcBef>
              <a:buClr>
                <a:schemeClr val="accent1"/>
              </a:buClr>
            </a:pPr>
            <a:r>
              <a:rPr lang="en-US" sz="2400" b="1" dirty="0" err="1">
                <a:latin typeface="Arial" panose="020B0604020202020204" pitchFamily="34" charset="0"/>
                <a:cs typeface="Arial" panose="020B0604020202020204" pitchFamily="34" charset="0"/>
              </a:rPr>
              <a:t>Arbeitsbereiche</a:t>
            </a:r>
            <a:endParaRPr lang="en-US" sz="2400" dirty="0">
              <a:latin typeface="Arial" panose="020B0604020202020204" pitchFamily="34" charset="0"/>
              <a:cs typeface="Arial" panose="020B0604020202020204" pitchFamily="34" charset="0"/>
            </a:endParaRPr>
          </a:p>
        </p:txBody>
      </p:sp>
      <p:sp>
        <p:nvSpPr>
          <p:cNvPr id="5" name="Textfeld 4">
            <a:extLst>
              <a:ext uri="{FF2B5EF4-FFF2-40B4-BE49-F238E27FC236}">
                <a16:creationId xmlns:a16="http://schemas.microsoft.com/office/drawing/2014/main" id="{D65ECF8E-49C8-4792-BB82-C14BB90A7E13}"/>
              </a:ext>
            </a:extLst>
          </p:cNvPr>
          <p:cNvSpPr txBox="1"/>
          <p:nvPr/>
        </p:nvSpPr>
        <p:spPr>
          <a:xfrm>
            <a:off x="1813428" y="1767289"/>
            <a:ext cx="4552901" cy="3375283"/>
          </a:xfrm>
          <a:prstGeom prst="rect">
            <a:avLst/>
          </a:prstGeom>
          <a:noFill/>
        </p:spPr>
        <p:txBody>
          <a:bodyPr wrap="square" rtlCol="0">
            <a:spAutoFit/>
          </a:bodyPr>
          <a:lstStyle/>
          <a:p>
            <a:pPr>
              <a:spcBef>
                <a:spcPts val="1000"/>
              </a:spcBef>
              <a:buClr>
                <a:schemeClr val="accent1"/>
              </a:buClr>
            </a:pPr>
            <a:r>
              <a:rPr lang="de-DE" dirty="0">
                <a:latin typeface="Arial" panose="020B0604020202020204" pitchFamily="34" charset="0"/>
                <a:cs typeface="Arial" panose="020B0604020202020204" pitchFamily="34" charset="0"/>
              </a:rPr>
              <a:t>Für wen sind wir da?</a:t>
            </a:r>
          </a:p>
          <a:p>
            <a:pPr marL="342900" indent="-342900">
              <a:lnSpc>
                <a:spcPct val="150000"/>
              </a:lnSpc>
              <a:spcBef>
                <a:spcPts val="1000"/>
              </a:spcBef>
              <a:buClr>
                <a:schemeClr val="accent1"/>
              </a:buClr>
              <a:buFont typeface="Wingdings 3" charset="2"/>
              <a:buChar char=""/>
            </a:pPr>
            <a:r>
              <a:rPr lang="de-DE" dirty="0">
                <a:latin typeface="Arial" panose="020B0604020202020204" pitchFamily="34" charset="0"/>
                <a:cs typeface="Arial" panose="020B0604020202020204" pitchFamily="34" charset="0"/>
              </a:rPr>
              <a:t>Erstanrufer*innen und alle weiteren Anfragen am Telefon und persönlich</a:t>
            </a:r>
          </a:p>
          <a:p>
            <a:pPr marL="342900" indent="-342900">
              <a:spcBef>
                <a:spcPts val="1000"/>
              </a:spcBef>
              <a:buClr>
                <a:schemeClr val="accent1"/>
              </a:buClr>
              <a:buFont typeface="Wingdings 3" charset="2"/>
              <a:buChar char=""/>
            </a:pPr>
            <a:r>
              <a:rPr lang="de-DE" dirty="0">
                <a:latin typeface="Arial" panose="020B0604020202020204" pitchFamily="34" charset="0"/>
                <a:cs typeface="Arial" panose="020B0604020202020204" pitchFamily="34" charset="0"/>
              </a:rPr>
              <a:t>Kollegen*innen und Vorgesetze</a:t>
            </a:r>
          </a:p>
          <a:p>
            <a:pPr marL="342900" indent="-342900">
              <a:spcBef>
                <a:spcPts val="1000"/>
              </a:spcBef>
              <a:buClr>
                <a:schemeClr val="accent1"/>
              </a:buClr>
              <a:buFont typeface="Wingdings 3" charset="2"/>
              <a:buChar char=""/>
            </a:pPr>
            <a:r>
              <a:rPr lang="de-DE" dirty="0">
                <a:latin typeface="Arial" panose="020B0604020202020204" pitchFamily="34" charset="0"/>
                <a:cs typeface="Arial" panose="020B0604020202020204" pitchFamily="34" charset="0"/>
              </a:rPr>
              <a:t>Andere Abteilungen</a:t>
            </a:r>
          </a:p>
          <a:p>
            <a:pPr marL="342900" indent="-342900">
              <a:spcBef>
                <a:spcPts val="1000"/>
              </a:spcBef>
              <a:buClr>
                <a:schemeClr val="accent1"/>
              </a:buClr>
              <a:buFont typeface="Wingdings 3" charset="2"/>
              <a:buChar char=""/>
            </a:pPr>
            <a:r>
              <a:rPr lang="de-DE" dirty="0">
                <a:latin typeface="Arial" panose="020B0604020202020204" pitchFamily="34" charset="0"/>
                <a:cs typeface="Arial" panose="020B0604020202020204" pitchFamily="34" charset="0"/>
              </a:rPr>
              <a:t>Anfragen von Jugendämtern, städtischen Stellen, kirchlichen Stellen, Kitas, sozialpädagogische Familienhilfe u. ä.</a:t>
            </a:r>
          </a:p>
        </p:txBody>
      </p:sp>
      <p:pic>
        <p:nvPicPr>
          <p:cNvPr id="4098" name="Picture 2" descr="Sponsored image">
            <a:extLst>
              <a:ext uri="{FF2B5EF4-FFF2-40B4-BE49-F238E27FC236}">
                <a16:creationId xmlns:a16="http://schemas.microsoft.com/office/drawing/2014/main" id="{4D8A7925-6A9C-45BB-8ED7-8017903FF0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20884" y="1289198"/>
            <a:ext cx="4750755" cy="3979584"/>
          </a:xfrm>
          <a:prstGeom prst="rect">
            <a:avLst/>
          </a:prstGeom>
          <a:noFill/>
          <a:extLst>
            <a:ext uri="{909E8E84-426E-40DD-AFC4-6F175D3DCCD1}">
              <a14:hiddenFill xmlns:a14="http://schemas.microsoft.com/office/drawing/2010/main">
                <a:solidFill>
                  <a:srgbClr val="FFFFFF"/>
                </a:solidFill>
              </a14:hiddenFill>
            </a:ext>
          </a:extLst>
        </p:spPr>
      </p:pic>
      <p:sp>
        <p:nvSpPr>
          <p:cNvPr id="36" name="Fußzeilenplatzhalter 3">
            <a:extLst>
              <a:ext uri="{FF2B5EF4-FFF2-40B4-BE49-F238E27FC236}">
                <a16:creationId xmlns:a16="http://schemas.microsoft.com/office/drawing/2014/main" id="{387F9755-BFF6-4710-9A3C-C24E026FE14E}"/>
              </a:ext>
            </a:extLst>
          </p:cNvPr>
          <p:cNvSpPr>
            <a:spLocks noGrp="1"/>
          </p:cNvSpPr>
          <p:nvPr>
            <p:ph type="ftr" sz="quarter" idx="11"/>
          </p:nvPr>
        </p:nvSpPr>
        <p:spPr>
          <a:xfrm>
            <a:off x="8124384" y="6320385"/>
            <a:ext cx="3966965" cy="365125"/>
          </a:xfrm>
        </p:spPr>
        <p:txBody>
          <a:bodyPr/>
          <a:lstStyle/>
          <a:p>
            <a:r>
              <a:rPr lang="de-DE" dirty="0"/>
              <a:t>LAG Geschäftsstelle BW / WJT 2021/Teamassistentinnen Teil 1 und 2</a:t>
            </a:r>
            <a:endParaRPr lang="en-US" dirty="0"/>
          </a:p>
        </p:txBody>
      </p:sp>
      <p:pic>
        <p:nvPicPr>
          <p:cNvPr id="2" name="Grafik 1">
            <a:extLst>
              <a:ext uri="{FF2B5EF4-FFF2-40B4-BE49-F238E27FC236}">
                <a16:creationId xmlns:a16="http://schemas.microsoft.com/office/drawing/2014/main" id="{FB07B5C0-F8D6-4BD2-8A44-44FA0821EFCF}"/>
              </a:ext>
            </a:extLst>
          </p:cNvPr>
          <p:cNvPicPr>
            <a:picLocks noChangeAspect="1"/>
          </p:cNvPicPr>
          <p:nvPr/>
        </p:nvPicPr>
        <p:blipFill>
          <a:blip r:embed="rId3"/>
          <a:stretch>
            <a:fillRect/>
          </a:stretch>
        </p:blipFill>
        <p:spPr>
          <a:xfrm>
            <a:off x="8562159" y="172490"/>
            <a:ext cx="3426249" cy="779632"/>
          </a:xfrm>
          <a:prstGeom prst="rect">
            <a:avLst/>
          </a:prstGeom>
        </p:spPr>
      </p:pic>
      <p:sp>
        <p:nvSpPr>
          <p:cNvPr id="3" name="Rectangle 1">
            <a:extLst>
              <a:ext uri="{FF2B5EF4-FFF2-40B4-BE49-F238E27FC236}">
                <a16:creationId xmlns:a16="http://schemas.microsoft.com/office/drawing/2014/main" id="{23FC798A-AE1E-411B-B157-A37D9EBB69BB}"/>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2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a:t>
            </a:r>
            <a:endParaRPr kumimoji="0" lang="de-DE" altLang="de-DE"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de-DE" altLang="de-DE" sz="12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b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
        <p:nvSpPr>
          <p:cNvPr id="6" name="Rectangle 2">
            <a:extLst>
              <a:ext uri="{FF2B5EF4-FFF2-40B4-BE49-F238E27FC236}">
                <a16:creationId xmlns:a16="http://schemas.microsoft.com/office/drawing/2014/main" id="{EC5F4287-4E4F-44CA-8A63-B9545C05E194}"/>
              </a:ext>
            </a:extLst>
          </p:cNvPr>
          <p:cNvSpPr>
            <a:spLocks noChangeArrowheads="1"/>
          </p:cNvSpPr>
          <p:nvPr/>
        </p:nvSpPr>
        <p:spPr bwMode="auto">
          <a:xfrm>
            <a:off x="0" y="0"/>
            <a:ext cx="12192000" cy="15875"/>
          </a:xfrm>
          <a:prstGeom prst="rect">
            <a:avLst/>
          </a:prstGeom>
          <a:solidFill>
            <a:srgbClr val="000000"/>
          </a:solidFill>
          <a:ln w="9525">
            <a:solidFill>
              <a:schemeClr val="tx1"/>
            </a:solidFill>
            <a:prstDash val="solid"/>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Tree>
    <p:extLst>
      <p:ext uri="{BB962C8B-B14F-4D97-AF65-F5344CB8AC3E}">
        <p14:creationId xmlns:p14="http://schemas.microsoft.com/office/powerpoint/2010/main" val="29040952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C0D7ADC3-57EF-49B9-9BA6-BCB2B36FF304}"/>
              </a:ext>
            </a:extLst>
          </p:cNvPr>
          <p:cNvSpPr/>
          <p:nvPr/>
        </p:nvSpPr>
        <p:spPr>
          <a:xfrm>
            <a:off x="1696453" y="792286"/>
            <a:ext cx="9557588" cy="979397"/>
          </a:xfrm>
          <a:prstGeom prst="rect">
            <a:avLst/>
          </a:prstGeom>
        </p:spPr>
        <p:txBody>
          <a:bodyPr vert="horz" lIns="91440" tIns="45720" rIns="91440" bIns="45720" rtlCol="0">
            <a:noAutofit/>
          </a:bodyPr>
          <a:lstStyle/>
          <a:p>
            <a:pPr>
              <a:spcBef>
                <a:spcPts val="1000"/>
              </a:spcBef>
              <a:buClr>
                <a:schemeClr val="accent1"/>
              </a:buClr>
            </a:pPr>
            <a:r>
              <a:rPr lang="en-US" sz="2400" b="1" dirty="0" err="1">
                <a:latin typeface="Arial" panose="020B0604020202020204" pitchFamily="34" charset="0"/>
                <a:cs typeface="Arial" panose="020B0604020202020204" pitchFamily="34" charset="0"/>
              </a:rPr>
              <a:t>Welche</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Erwartungen</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werden</a:t>
            </a:r>
            <a:r>
              <a:rPr lang="en-US" sz="2400" b="1" dirty="0">
                <a:latin typeface="Arial" panose="020B0604020202020204" pitchFamily="34" charset="0"/>
                <a:cs typeface="Arial" panose="020B0604020202020204" pitchFamily="34" charset="0"/>
              </a:rPr>
              <a:t> an </a:t>
            </a:r>
            <a:r>
              <a:rPr lang="en-US" sz="2400" b="1" dirty="0" err="1">
                <a:latin typeface="Arial" panose="020B0604020202020204" pitchFamily="34" charset="0"/>
                <a:cs typeface="Arial" panose="020B0604020202020204" pitchFamily="34" charset="0"/>
              </a:rPr>
              <a:t>eine</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Teamassistentin</a:t>
            </a:r>
            <a:r>
              <a:rPr lang="en-US" sz="2400" b="1" dirty="0">
                <a:latin typeface="Arial" panose="020B0604020202020204" pitchFamily="34" charset="0"/>
                <a:cs typeface="Arial" panose="020B0604020202020204" pitchFamily="34" charset="0"/>
              </a:rPr>
              <a:t> in der </a:t>
            </a:r>
            <a:r>
              <a:rPr lang="en-US" sz="2400" b="1" dirty="0" err="1">
                <a:latin typeface="Arial" panose="020B0604020202020204" pitchFamily="34" charset="0"/>
                <a:cs typeface="Arial" panose="020B0604020202020204" pitchFamily="34" charset="0"/>
              </a:rPr>
              <a:t>Beratungsstelle</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gestellt</a:t>
            </a:r>
            <a:r>
              <a:rPr lang="en-US" sz="2400" b="1" dirty="0">
                <a:latin typeface="Arial" panose="020B0604020202020204" pitchFamily="34" charset="0"/>
                <a:cs typeface="Arial" panose="020B0604020202020204" pitchFamily="34" charset="0"/>
              </a:rPr>
              <a:t>?</a:t>
            </a:r>
            <a:endParaRPr lang="en-US" sz="2400" dirty="0">
              <a:latin typeface="Arial" panose="020B0604020202020204" pitchFamily="34" charset="0"/>
              <a:cs typeface="Arial" panose="020B0604020202020204" pitchFamily="34" charset="0"/>
            </a:endParaRPr>
          </a:p>
        </p:txBody>
      </p:sp>
      <p:sp>
        <p:nvSpPr>
          <p:cNvPr id="5" name="Textfeld 4">
            <a:extLst>
              <a:ext uri="{FF2B5EF4-FFF2-40B4-BE49-F238E27FC236}">
                <a16:creationId xmlns:a16="http://schemas.microsoft.com/office/drawing/2014/main" id="{CB3F6EED-C343-4485-BEF2-42BE88526A2A}"/>
              </a:ext>
            </a:extLst>
          </p:cNvPr>
          <p:cNvSpPr txBox="1"/>
          <p:nvPr/>
        </p:nvSpPr>
        <p:spPr>
          <a:xfrm>
            <a:off x="1696453" y="2118120"/>
            <a:ext cx="3640673" cy="4119076"/>
          </a:xfrm>
          <a:prstGeom prst="rect">
            <a:avLst/>
          </a:prstGeom>
          <a:noFill/>
        </p:spPr>
        <p:txBody>
          <a:bodyPr wrap="square" rtlCol="0">
            <a:spAutoFit/>
          </a:bodyPr>
          <a:lstStyle/>
          <a:p>
            <a:pPr marL="342900" indent="-342900">
              <a:spcBef>
                <a:spcPts val="1000"/>
              </a:spcBef>
              <a:buClr>
                <a:schemeClr val="accent1"/>
              </a:buClr>
              <a:buFont typeface="Wingdings 3" charset="2"/>
              <a:buChar char=""/>
            </a:pPr>
            <a:r>
              <a:rPr lang="de-DE" dirty="0">
                <a:latin typeface="Arial" panose="020B0604020202020204" pitchFamily="34" charset="0"/>
                <a:cs typeface="Arial" panose="020B0604020202020204" pitchFamily="34" charset="0"/>
              </a:rPr>
              <a:t>Freundlichkeit und Kommunikationsfähigkeit</a:t>
            </a:r>
          </a:p>
          <a:p>
            <a:pPr marL="342900" indent="-342900">
              <a:spcBef>
                <a:spcPts val="1000"/>
              </a:spcBef>
              <a:buClr>
                <a:schemeClr val="accent1"/>
              </a:buClr>
              <a:buFont typeface="Wingdings 3" charset="2"/>
              <a:buChar char=""/>
            </a:pPr>
            <a:r>
              <a:rPr lang="de-DE" dirty="0">
                <a:latin typeface="Arial" panose="020B0604020202020204" pitchFamily="34" charset="0"/>
                <a:cs typeface="Arial" panose="020B0604020202020204" pitchFamily="34" charset="0"/>
              </a:rPr>
              <a:t>Fachkompetenz</a:t>
            </a:r>
          </a:p>
          <a:p>
            <a:pPr marL="342900" indent="-342900">
              <a:spcBef>
                <a:spcPts val="1000"/>
              </a:spcBef>
              <a:buClr>
                <a:schemeClr val="accent1"/>
              </a:buClr>
              <a:buFont typeface="Wingdings 3" charset="2"/>
              <a:buChar char=""/>
            </a:pPr>
            <a:r>
              <a:rPr lang="de-DE" dirty="0">
                <a:latin typeface="Arial" panose="020B0604020202020204" pitchFamily="34" charset="0"/>
                <a:cs typeface="Arial" panose="020B0604020202020204" pitchFamily="34" charset="0"/>
              </a:rPr>
              <a:t>Gute Büroorganisation/</a:t>
            </a:r>
            <a:br>
              <a:rPr lang="de-DE" dirty="0">
                <a:latin typeface="Arial" panose="020B0604020202020204" pitchFamily="34" charset="0"/>
                <a:cs typeface="Arial" panose="020B0604020202020204" pitchFamily="34" charset="0"/>
              </a:rPr>
            </a:br>
            <a:r>
              <a:rPr lang="de-DE" dirty="0">
                <a:latin typeface="Arial" panose="020B0604020202020204" pitchFamily="34" charset="0"/>
                <a:cs typeface="Arial" panose="020B0604020202020204" pitchFamily="34" charset="0"/>
              </a:rPr>
              <a:t>Kenntnisse in Word/Excel und PowerPoint</a:t>
            </a:r>
          </a:p>
          <a:p>
            <a:pPr marL="342900" indent="-342900">
              <a:spcBef>
                <a:spcPts val="1000"/>
              </a:spcBef>
              <a:buClr>
                <a:schemeClr val="accent1"/>
              </a:buClr>
              <a:buFont typeface="Wingdings 3" charset="2"/>
              <a:buChar char=""/>
            </a:pPr>
            <a:r>
              <a:rPr lang="de-DE" dirty="0">
                <a:latin typeface="Arial" panose="020B0604020202020204" pitchFamily="34" charset="0"/>
                <a:cs typeface="Arial" panose="020B0604020202020204" pitchFamily="34" charset="0"/>
              </a:rPr>
              <a:t>Empathie</a:t>
            </a:r>
          </a:p>
          <a:p>
            <a:pPr marL="342900" indent="-342900">
              <a:spcBef>
                <a:spcPts val="1000"/>
              </a:spcBef>
              <a:buClr>
                <a:schemeClr val="accent1"/>
              </a:buClr>
              <a:buFont typeface="Wingdings 3" charset="2"/>
              <a:buChar char=""/>
            </a:pPr>
            <a:r>
              <a:rPr lang="de-DE" dirty="0">
                <a:latin typeface="Arial" panose="020B0604020202020204" pitchFamily="34" charset="0"/>
                <a:cs typeface="Arial" panose="020B0604020202020204" pitchFamily="34" charset="0"/>
              </a:rPr>
              <a:t>Fähigkeit sich abgrenzen zu können </a:t>
            </a:r>
          </a:p>
          <a:p>
            <a:pPr marL="342900" indent="-342900">
              <a:spcBef>
                <a:spcPts val="1000"/>
              </a:spcBef>
              <a:buClr>
                <a:schemeClr val="accent1"/>
              </a:buClr>
              <a:buFont typeface="Wingdings 3" charset="2"/>
              <a:buChar char=""/>
            </a:pPr>
            <a:r>
              <a:rPr lang="de-DE" dirty="0">
                <a:latin typeface="Arial" panose="020B0604020202020204" pitchFamily="34" charset="0"/>
                <a:cs typeface="Arial" panose="020B0604020202020204" pitchFamily="34" charset="0"/>
              </a:rPr>
              <a:t>Stressresistenz</a:t>
            </a:r>
          </a:p>
          <a:p>
            <a:pPr marL="285750" indent="-285750">
              <a:buFont typeface="Arial" panose="020B0604020202020204" pitchFamily="34" charset="0"/>
              <a:buChar char="•"/>
            </a:pPr>
            <a:endParaRPr lang="de-DE"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de-DE" sz="2000" dirty="0">
              <a:latin typeface="Arial" panose="020B0604020202020204" pitchFamily="34" charset="0"/>
              <a:cs typeface="Arial" panose="020B0604020202020204" pitchFamily="34" charset="0"/>
            </a:endParaRPr>
          </a:p>
        </p:txBody>
      </p:sp>
      <p:pic>
        <p:nvPicPr>
          <p:cNvPr id="2050" name="Picture 2" descr="Frau, Gesicht, Mobbing, Stress, Scham, Pfeile, Angriff">
            <a:extLst>
              <a:ext uri="{FF2B5EF4-FFF2-40B4-BE49-F238E27FC236}">
                <a16:creationId xmlns:a16="http://schemas.microsoft.com/office/drawing/2014/main" id="{035D34AA-F6F5-4291-8371-1A8F350F74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8910" y="1992021"/>
            <a:ext cx="6001994" cy="2600864"/>
          </a:xfrm>
          <a:prstGeom prst="rect">
            <a:avLst/>
          </a:prstGeom>
          <a:noFill/>
          <a:extLst>
            <a:ext uri="{909E8E84-426E-40DD-AFC4-6F175D3DCCD1}">
              <a14:hiddenFill xmlns:a14="http://schemas.microsoft.com/office/drawing/2010/main">
                <a:solidFill>
                  <a:srgbClr val="FFFFFF"/>
                </a:solidFill>
              </a14:hiddenFill>
            </a:ext>
          </a:extLst>
        </p:spPr>
      </p:pic>
      <p:sp>
        <p:nvSpPr>
          <p:cNvPr id="7" name="Fußzeilenplatzhalter 3">
            <a:extLst>
              <a:ext uri="{FF2B5EF4-FFF2-40B4-BE49-F238E27FC236}">
                <a16:creationId xmlns:a16="http://schemas.microsoft.com/office/drawing/2014/main" id="{488F4F9C-8506-4974-8A69-601FACA30D55}"/>
              </a:ext>
            </a:extLst>
          </p:cNvPr>
          <p:cNvSpPr txBox="1">
            <a:spLocks/>
          </p:cNvSpPr>
          <p:nvPr/>
        </p:nvSpPr>
        <p:spPr>
          <a:xfrm>
            <a:off x="7005381" y="6054634"/>
            <a:ext cx="4352177" cy="365125"/>
          </a:xfrm>
          <a:prstGeom prst="rect">
            <a:avLst/>
          </a:prstGeom>
        </p:spPr>
        <p:txBody>
          <a:bodyPr vert="horz" lIns="91440" tIns="45720" rIns="91440" bIns="45720" rtlCol="0" anchor="ctr"/>
          <a:lstStyle>
            <a:defPPr>
              <a:defRPr lang="en-US"/>
            </a:defPPr>
            <a:lvl1pPr marL="0" algn="l"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de-DE" dirty="0"/>
              <a:t>LAG Geschäftsstelle BW / WJT 2021/ Teamassistentinnen Teil 1 und 2</a:t>
            </a:r>
            <a:endParaRPr lang="en-US" dirty="0"/>
          </a:p>
        </p:txBody>
      </p:sp>
      <p:pic>
        <p:nvPicPr>
          <p:cNvPr id="2" name="Grafik 1">
            <a:extLst>
              <a:ext uri="{FF2B5EF4-FFF2-40B4-BE49-F238E27FC236}">
                <a16:creationId xmlns:a16="http://schemas.microsoft.com/office/drawing/2014/main" id="{BFF0AD0F-FD89-4800-BA9B-7F7240D7223A}"/>
              </a:ext>
            </a:extLst>
          </p:cNvPr>
          <p:cNvPicPr>
            <a:picLocks noChangeAspect="1"/>
          </p:cNvPicPr>
          <p:nvPr/>
        </p:nvPicPr>
        <p:blipFill>
          <a:blip r:embed="rId3"/>
          <a:stretch>
            <a:fillRect/>
          </a:stretch>
        </p:blipFill>
        <p:spPr>
          <a:xfrm>
            <a:off x="8659907" y="61984"/>
            <a:ext cx="3426249" cy="652329"/>
          </a:xfrm>
          <a:prstGeom prst="rect">
            <a:avLst/>
          </a:prstGeom>
        </p:spPr>
      </p:pic>
    </p:spTree>
    <p:extLst>
      <p:ext uri="{BB962C8B-B14F-4D97-AF65-F5344CB8AC3E}">
        <p14:creationId xmlns:p14="http://schemas.microsoft.com/office/powerpoint/2010/main" val="35883589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8F9D23BC-B84A-4E2F-9983-E9E44DDD38BC}"/>
              </a:ext>
            </a:extLst>
          </p:cNvPr>
          <p:cNvSpPr>
            <a:spLocks noGrp="1"/>
          </p:cNvSpPr>
          <p:nvPr>
            <p:ph idx="1"/>
          </p:nvPr>
        </p:nvSpPr>
        <p:spPr>
          <a:xfrm>
            <a:off x="2051249" y="2008577"/>
            <a:ext cx="4097646" cy="3936367"/>
          </a:xfrm>
        </p:spPr>
        <p:txBody>
          <a:bodyPr>
            <a:noAutofit/>
          </a:bodyPr>
          <a:lstStyle/>
          <a:p>
            <a:pPr>
              <a:lnSpc>
                <a:spcPct val="150000"/>
              </a:lnSpc>
            </a:pPr>
            <a:r>
              <a:rPr lang="de-DE" dirty="0">
                <a:solidFill>
                  <a:schemeClr val="tx1"/>
                </a:solidFill>
                <a:latin typeface="Arial" panose="020B0604020202020204" pitchFamily="34" charset="0"/>
                <a:cs typeface="Arial" panose="020B0604020202020204" pitchFamily="34" charset="0"/>
              </a:rPr>
              <a:t>Ich heiße…</a:t>
            </a:r>
          </a:p>
          <a:p>
            <a:r>
              <a:rPr lang="de-DE" dirty="0">
                <a:solidFill>
                  <a:schemeClr val="tx1"/>
                </a:solidFill>
                <a:latin typeface="Arial" panose="020B0604020202020204" pitchFamily="34" charset="0"/>
                <a:cs typeface="Arial" panose="020B0604020202020204" pitchFamily="34" charset="0"/>
              </a:rPr>
              <a:t>Ich </a:t>
            </a:r>
            <a:r>
              <a:rPr lang="de-DE" sz="1600" dirty="0">
                <a:solidFill>
                  <a:schemeClr val="tx1"/>
                </a:solidFill>
                <a:latin typeface="Arial" panose="020B0604020202020204" pitchFamily="34" charset="0"/>
                <a:cs typeface="Arial" panose="020B0604020202020204" pitchFamily="34" charset="0"/>
              </a:rPr>
              <a:t>arbeite</a:t>
            </a:r>
            <a:r>
              <a:rPr lang="de-DE" dirty="0">
                <a:solidFill>
                  <a:schemeClr val="tx1"/>
                </a:solidFill>
                <a:latin typeface="Arial" panose="020B0604020202020204" pitchFamily="34" charset="0"/>
                <a:cs typeface="Arial" panose="020B0604020202020204" pitchFamily="34" charset="0"/>
              </a:rPr>
              <a:t> in folgender Stelle…</a:t>
            </a:r>
          </a:p>
          <a:p>
            <a:r>
              <a:rPr lang="de-DE" dirty="0">
                <a:solidFill>
                  <a:schemeClr val="tx1"/>
                </a:solidFill>
                <a:latin typeface="Arial" panose="020B0604020202020204" pitchFamily="34" charset="0"/>
                <a:cs typeface="Arial" panose="020B0604020202020204" pitchFamily="34" charset="0"/>
              </a:rPr>
              <a:t>Wir sind  XX  Mitarbeitende in der Beratungsstelle….</a:t>
            </a:r>
          </a:p>
          <a:p>
            <a:endParaRPr lang="de-DE" sz="2000" b="1" dirty="0">
              <a:solidFill>
                <a:schemeClr val="tx1">
                  <a:lumMod val="85000"/>
                  <a:lumOff val="15000"/>
                </a:schemeClr>
              </a:solidFill>
              <a:latin typeface="Arial" panose="020B0604020202020204" pitchFamily="34" charset="0"/>
              <a:ea typeface="+mj-ea"/>
              <a:cs typeface="Arial" panose="020B0604020202020204" pitchFamily="34" charset="0"/>
            </a:endParaRPr>
          </a:p>
          <a:p>
            <a:pPr marL="0" indent="0">
              <a:buNone/>
            </a:pPr>
            <a:r>
              <a:rPr lang="de-DE" sz="2000" b="1" dirty="0">
                <a:solidFill>
                  <a:schemeClr val="tx1">
                    <a:lumMod val="85000"/>
                    <a:lumOff val="15000"/>
                  </a:schemeClr>
                </a:solidFill>
                <a:latin typeface="Arial" panose="020B0604020202020204" pitchFamily="34" charset="0"/>
                <a:ea typeface="+mj-ea"/>
                <a:cs typeface="Arial" panose="020B0604020202020204" pitchFamily="34" charset="0"/>
              </a:rPr>
              <a:t>2.  Bitte wählen</a:t>
            </a:r>
          </a:p>
          <a:p>
            <a:r>
              <a:rPr lang="de-DE" dirty="0">
                <a:solidFill>
                  <a:schemeClr val="tx1"/>
                </a:solidFill>
                <a:latin typeface="Arial" panose="020B0604020202020204" pitchFamily="34" charset="0"/>
                <a:cs typeface="Arial" panose="020B0604020202020204" pitchFamily="34" charset="0"/>
              </a:rPr>
              <a:t>Sprecherin, die im Plenum kurz        die die wichtigsten Inhalte vorstellt</a:t>
            </a:r>
          </a:p>
          <a:p>
            <a:r>
              <a:rPr lang="de-DE" dirty="0">
                <a:solidFill>
                  <a:schemeClr val="tx1"/>
                </a:solidFill>
                <a:latin typeface="Arial" panose="020B0604020202020204" pitchFamily="34" charset="0"/>
                <a:cs typeface="Arial" panose="020B0604020202020204" pitchFamily="34" charset="0"/>
              </a:rPr>
              <a:t>TA, die auf die Zeit achtet   </a:t>
            </a:r>
            <a:r>
              <a:rPr kumimoji="0" lang="de-DE" altLang="de-DE" sz="28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a:t>
            </a:r>
            <a:endParaRPr kumimoji="0" lang="de-DE" altLang="de-DE" sz="2800" b="0" i="0" u="none" strike="noStrike" cap="none" normalizeH="0" baseline="0" dirty="0">
              <a:ln>
                <a:noFill/>
              </a:ln>
              <a:solidFill>
                <a:schemeClr val="tx1"/>
              </a:solidFill>
              <a:effectLst/>
            </a:endParaRPr>
          </a:p>
          <a:p>
            <a:endParaRPr lang="de-DE" dirty="0">
              <a:solidFill>
                <a:schemeClr val="tx1"/>
              </a:solidFill>
              <a:latin typeface="Arial" panose="020B0604020202020204" pitchFamily="34" charset="0"/>
              <a:cs typeface="Arial" panose="020B0604020202020204" pitchFamily="34" charset="0"/>
            </a:endParaRPr>
          </a:p>
        </p:txBody>
      </p:sp>
      <p:sp>
        <p:nvSpPr>
          <p:cNvPr id="4" name="Fußzeilenplatzhalter 3">
            <a:extLst>
              <a:ext uri="{FF2B5EF4-FFF2-40B4-BE49-F238E27FC236}">
                <a16:creationId xmlns:a16="http://schemas.microsoft.com/office/drawing/2014/main" id="{4C588027-24FF-4040-9CD3-B8F288028485}"/>
              </a:ext>
            </a:extLst>
          </p:cNvPr>
          <p:cNvSpPr>
            <a:spLocks noGrp="1"/>
          </p:cNvSpPr>
          <p:nvPr>
            <p:ph type="ftr" sz="quarter" idx="11"/>
          </p:nvPr>
        </p:nvSpPr>
        <p:spPr>
          <a:xfrm>
            <a:off x="7983609" y="6293358"/>
            <a:ext cx="4014057" cy="365125"/>
          </a:xfrm>
        </p:spPr>
        <p:txBody>
          <a:bodyPr/>
          <a:lstStyle/>
          <a:p>
            <a:r>
              <a:rPr lang="de-DE" dirty="0"/>
              <a:t>LAG Geschäftsstelle BW / WJT 2021/Teamassistentinnen Teil 1 und 2</a:t>
            </a:r>
            <a:endParaRPr lang="en-US" dirty="0"/>
          </a:p>
        </p:txBody>
      </p:sp>
      <p:sp>
        <p:nvSpPr>
          <p:cNvPr id="6" name="Titel 5">
            <a:extLst>
              <a:ext uri="{FF2B5EF4-FFF2-40B4-BE49-F238E27FC236}">
                <a16:creationId xmlns:a16="http://schemas.microsoft.com/office/drawing/2014/main" id="{320E6E7B-3C3B-47D7-870A-ACF883EA9400}"/>
              </a:ext>
            </a:extLst>
          </p:cNvPr>
          <p:cNvSpPr>
            <a:spLocks noGrp="1"/>
          </p:cNvSpPr>
          <p:nvPr>
            <p:ph type="title"/>
          </p:nvPr>
        </p:nvSpPr>
        <p:spPr>
          <a:xfrm>
            <a:off x="1712494" y="627903"/>
            <a:ext cx="4596291" cy="639206"/>
          </a:xfrm>
          <a:prstGeom prst="rect">
            <a:avLst/>
          </a:prstGeom>
        </p:spPr>
        <p:txBody>
          <a:bodyPr vert="horz" lIns="91440" tIns="45720" rIns="91440" bIns="45720" rtlCol="0">
            <a:noAutofit/>
          </a:bodyPr>
          <a:lstStyle/>
          <a:p>
            <a:pPr>
              <a:spcBef>
                <a:spcPts val="1000"/>
              </a:spcBef>
              <a:buClr>
                <a:schemeClr val="accent1"/>
              </a:buClr>
              <a:buFont typeface="Wingdings 3" charset="2"/>
              <a:buChar char=""/>
            </a:pPr>
            <a:r>
              <a:rPr lang="en-US" sz="20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Fragen</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für</a:t>
            </a:r>
            <a:r>
              <a:rPr lang="en-US" sz="2400" b="1" dirty="0">
                <a:latin typeface="Arial" panose="020B0604020202020204" pitchFamily="34" charset="0"/>
                <a:cs typeface="Arial" panose="020B0604020202020204" pitchFamily="34" charset="0"/>
              </a:rPr>
              <a:t> die </a:t>
            </a:r>
            <a:r>
              <a:rPr lang="en-US" sz="2400" b="1" dirty="0" err="1">
                <a:latin typeface="Arial" panose="020B0604020202020204" pitchFamily="34" charset="0"/>
                <a:cs typeface="Arial" panose="020B0604020202020204" pitchFamily="34" charset="0"/>
              </a:rPr>
              <a:t>Kleingruppe</a:t>
            </a:r>
            <a:r>
              <a:rPr lang="en-US" sz="2400" b="1" dirty="0">
                <a:latin typeface="Arial" panose="020B0604020202020204" pitchFamily="34" charset="0"/>
                <a:cs typeface="Arial" panose="020B0604020202020204" pitchFamily="34" charset="0"/>
              </a:rPr>
              <a:t> </a:t>
            </a:r>
            <a:br>
              <a:rPr lang="en-US" sz="2400" b="1" dirty="0">
                <a:latin typeface="Comic Sans MS" panose="030F0702030302020204" pitchFamily="66" charset="0"/>
                <a:cs typeface="Arial" panose="020B0604020202020204" pitchFamily="34" charset="0"/>
              </a:rPr>
            </a:br>
            <a:br>
              <a:rPr lang="en-US" sz="2400" b="1" dirty="0">
                <a:latin typeface="Comic Sans MS" panose="030F0702030302020204" pitchFamily="66" charset="0"/>
                <a:cs typeface="Arial" panose="020B0604020202020204" pitchFamily="34" charset="0"/>
              </a:rPr>
            </a:br>
            <a:r>
              <a:rPr lang="en-US" sz="2400" b="1" dirty="0">
                <a:latin typeface="Arial" panose="020B0604020202020204" pitchFamily="34" charset="0"/>
                <a:cs typeface="Arial" panose="020B0604020202020204" pitchFamily="34" charset="0"/>
              </a:rPr>
              <a:t>   </a:t>
            </a:r>
            <a:r>
              <a:rPr lang="en-US" sz="2000" b="1" dirty="0">
                <a:latin typeface="Arial" panose="020B0604020202020204" pitchFamily="34" charset="0"/>
                <a:cs typeface="Arial" panose="020B0604020202020204" pitchFamily="34" charset="0"/>
              </a:rPr>
              <a:t>1.  </a:t>
            </a:r>
            <a:r>
              <a:rPr lang="en-US" sz="2000" b="1" dirty="0" err="1">
                <a:latin typeface="Arial" panose="020B0604020202020204" pitchFamily="34" charset="0"/>
                <a:cs typeface="Arial" panose="020B0604020202020204" pitchFamily="34" charset="0"/>
              </a:rPr>
              <a:t>Kurze</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Vorstellung</a:t>
            </a:r>
            <a:endParaRPr lang="en-US" sz="2000" dirty="0">
              <a:latin typeface="Arial" panose="020B0604020202020204" pitchFamily="34" charset="0"/>
              <a:cs typeface="Arial" panose="020B0604020202020204" pitchFamily="34" charset="0"/>
            </a:endParaRPr>
          </a:p>
        </p:txBody>
      </p:sp>
      <p:pic>
        <p:nvPicPr>
          <p:cNvPr id="2" name="Grafik 1">
            <a:extLst>
              <a:ext uri="{FF2B5EF4-FFF2-40B4-BE49-F238E27FC236}">
                <a16:creationId xmlns:a16="http://schemas.microsoft.com/office/drawing/2014/main" id="{B74876A0-710F-42CE-9208-C8D35DFF7225}"/>
              </a:ext>
            </a:extLst>
          </p:cNvPr>
          <p:cNvPicPr>
            <a:picLocks noChangeAspect="1"/>
          </p:cNvPicPr>
          <p:nvPr/>
        </p:nvPicPr>
        <p:blipFill>
          <a:blip r:embed="rId2"/>
          <a:stretch>
            <a:fillRect/>
          </a:stretch>
        </p:blipFill>
        <p:spPr>
          <a:xfrm>
            <a:off x="8571417" y="135453"/>
            <a:ext cx="3426249" cy="652329"/>
          </a:xfrm>
          <a:prstGeom prst="rect">
            <a:avLst/>
          </a:prstGeom>
        </p:spPr>
      </p:pic>
      <p:pic>
        <p:nvPicPr>
          <p:cNvPr id="7" name="Picture 2" descr="Business Frau, Frau, Sekretärin">
            <a:extLst>
              <a:ext uri="{FF2B5EF4-FFF2-40B4-BE49-F238E27FC236}">
                <a16:creationId xmlns:a16="http://schemas.microsoft.com/office/drawing/2014/main" id="{23FFFE33-1979-43ED-99B5-99B9F3B338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04560" y="1809750"/>
            <a:ext cx="4475825" cy="3238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87774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8F9D23BC-B84A-4E2F-9983-E9E44DDD38BC}"/>
              </a:ext>
            </a:extLst>
          </p:cNvPr>
          <p:cNvSpPr>
            <a:spLocks noGrp="1"/>
          </p:cNvSpPr>
          <p:nvPr>
            <p:ph idx="1"/>
          </p:nvPr>
        </p:nvSpPr>
        <p:spPr>
          <a:xfrm>
            <a:off x="1880167" y="1600540"/>
            <a:ext cx="5506054" cy="3716490"/>
          </a:xfrm>
        </p:spPr>
        <p:txBody>
          <a:bodyPr>
            <a:noAutofit/>
          </a:bodyPr>
          <a:lstStyle/>
          <a:p>
            <a:pPr marL="0" indent="0">
              <a:buNone/>
            </a:pPr>
            <a:r>
              <a:rPr lang="de-DE" sz="1600" dirty="0">
                <a:solidFill>
                  <a:schemeClr val="tx1"/>
                </a:solidFill>
                <a:latin typeface="Arial" panose="020B0604020202020204" pitchFamily="34" charset="0"/>
                <a:cs typeface="Arial" panose="020B0604020202020204" pitchFamily="34" charset="0"/>
              </a:rPr>
              <a:t>1. </a:t>
            </a:r>
            <a:r>
              <a:rPr lang="de-DE" dirty="0">
                <a:solidFill>
                  <a:schemeClr val="tx1"/>
                </a:solidFill>
                <a:latin typeface="Arial" panose="020B0604020202020204" pitchFamily="34" charset="0"/>
                <a:cs typeface="Arial" panose="020B0604020202020204" pitchFamily="34" charset="0"/>
              </a:rPr>
              <a:t>Was geht gut in meiner Arbeit/ gelingt mir gut? </a:t>
            </a:r>
          </a:p>
          <a:p>
            <a:pPr marL="0" indent="0">
              <a:buNone/>
            </a:pPr>
            <a:r>
              <a:rPr lang="de-DE" dirty="0">
                <a:solidFill>
                  <a:schemeClr val="tx1"/>
                </a:solidFill>
                <a:latin typeface="Arial" panose="020B0604020202020204" pitchFamily="34" charset="0"/>
                <a:cs typeface="Arial" panose="020B0604020202020204" pitchFamily="34" charset="0"/>
                <a:sym typeface="Wingdings" panose="05000000000000000000" pitchFamily="2" charset="2"/>
              </a:rPr>
              <a:t>      kann in Zukunft so weitergehen?</a:t>
            </a:r>
          </a:p>
          <a:p>
            <a:pPr marL="0" indent="0">
              <a:lnSpc>
                <a:spcPct val="150000"/>
              </a:lnSpc>
              <a:buNone/>
            </a:pPr>
            <a:r>
              <a:rPr lang="de-DE" dirty="0">
                <a:solidFill>
                  <a:schemeClr val="tx1"/>
                </a:solidFill>
                <a:latin typeface="Arial" panose="020B0604020202020204" pitchFamily="34" charset="0"/>
                <a:cs typeface="Arial" panose="020B0604020202020204" pitchFamily="34" charset="0"/>
              </a:rPr>
              <a:t>2.  Was hat sich </a:t>
            </a:r>
            <a:r>
              <a:rPr lang="de-DE" b="1" dirty="0">
                <a:solidFill>
                  <a:schemeClr val="tx1"/>
                </a:solidFill>
                <a:latin typeface="Arial" panose="020B0604020202020204" pitchFamily="34" charset="0"/>
                <a:cs typeface="Arial" panose="020B0604020202020204" pitchFamily="34" charset="0"/>
              </a:rPr>
              <a:t>verändert</a:t>
            </a:r>
            <a:r>
              <a:rPr lang="de-DE" dirty="0">
                <a:solidFill>
                  <a:schemeClr val="tx1"/>
                </a:solidFill>
                <a:latin typeface="Arial" panose="020B0604020202020204" pitchFamily="34" charset="0"/>
                <a:cs typeface="Arial" panose="020B0604020202020204" pitchFamily="34" charset="0"/>
              </a:rPr>
              <a:t>?</a:t>
            </a:r>
          </a:p>
          <a:p>
            <a:pPr marL="0" indent="0">
              <a:buNone/>
            </a:pPr>
            <a:r>
              <a:rPr lang="de-DE" dirty="0">
                <a:latin typeface="Arial" panose="020B0604020202020204" pitchFamily="34" charset="0"/>
                <a:cs typeface="Arial" panose="020B0604020202020204" pitchFamily="34" charset="0"/>
              </a:rPr>
              <a:t>      </a:t>
            </a:r>
            <a:r>
              <a:rPr lang="de-DE" dirty="0">
                <a:solidFill>
                  <a:schemeClr val="tx1"/>
                </a:solidFill>
                <a:latin typeface="Arial" panose="020B0604020202020204" pitchFamily="34" charset="0"/>
                <a:cs typeface="Arial" panose="020B0604020202020204" pitchFamily="34" charset="0"/>
              </a:rPr>
              <a:t>z.B. Digitalisierung / </a:t>
            </a:r>
            <a:r>
              <a:rPr lang="de-DE" dirty="0" err="1">
                <a:solidFill>
                  <a:schemeClr val="tx1"/>
                </a:solidFill>
                <a:latin typeface="Arial" panose="020B0604020202020204" pitchFamily="34" charset="0"/>
                <a:cs typeface="Arial" panose="020B0604020202020204" pitchFamily="34" charset="0"/>
              </a:rPr>
              <a:t>home</a:t>
            </a:r>
            <a:r>
              <a:rPr lang="de-DE" dirty="0">
                <a:solidFill>
                  <a:schemeClr val="tx1"/>
                </a:solidFill>
                <a:latin typeface="Arial" panose="020B0604020202020204" pitchFamily="34" charset="0"/>
                <a:cs typeface="Arial" panose="020B0604020202020204" pitchFamily="34" charset="0"/>
              </a:rPr>
              <a:t> </a:t>
            </a:r>
            <a:r>
              <a:rPr lang="de-DE" dirty="0" err="1">
                <a:solidFill>
                  <a:schemeClr val="tx1"/>
                </a:solidFill>
                <a:latin typeface="Arial" panose="020B0604020202020204" pitchFamily="34" charset="0"/>
                <a:cs typeface="Arial" panose="020B0604020202020204" pitchFamily="34" charset="0"/>
              </a:rPr>
              <a:t>office</a:t>
            </a:r>
            <a:r>
              <a:rPr lang="de-DE" dirty="0">
                <a:solidFill>
                  <a:schemeClr val="tx1"/>
                </a:solidFill>
                <a:latin typeface="Arial" panose="020B0604020202020204" pitchFamily="34" charset="0"/>
                <a:cs typeface="Arial" panose="020B0604020202020204" pitchFamily="34" charset="0"/>
              </a:rPr>
              <a:t>/ Team-Treffen/</a:t>
            </a:r>
          </a:p>
          <a:p>
            <a:pPr marL="0" indent="0">
              <a:lnSpc>
                <a:spcPct val="150000"/>
              </a:lnSpc>
              <a:buNone/>
            </a:pPr>
            <a:r>
              <a:rPr lang="de-DE" dirty="0">
                <a:solidFill>
                  <a:schemeClr val="tx1"/>
                </a:solidFill>
                <a:latin typeface="Arial" panose="020B0604020202020204" pitchFamily="34" charset="0"/>
                <a:cs typeface="Arial" panose="020B0604020202020204" pitchFamily="34" charset="0"/>
              </a:rPr>
              <a:t>      z.B. …………….</a:t>
            </a:r>
          </a:p>
          <a:p>
            <a:pPr marL="0" indent="0">
              <a:lnSpc>
                <a:spcPct val="150000"/>
              </a:lnSpc>
              <a:buNone/>
            </a:pPr>
            <a:r>
              <a:rPr lang="de-DE" dirty="0">
                <a:solidFill>
                  <a:schemeClr val="tx1"/>
                </a:solidFill>
                <a:latin typeface="Arial" panose="020B0604020202020204" pitchFamily="34" charset="0"/>
                <a:cs typeface="Arial" panose="020B0604020202020204" pitchFamily="34" charset="0"/>
              </a:rPr>
              <a:t>3.  Was ist </a:t>
            </a:r>
            <a:r>
              <a:rPr lang="de-DE" b="1" dirty="0">
                <a:solidFill>
                  <a:schemeClr val="tx1"/>
                </a:solidFill>
                <a:latin typeface="Arial" panose="020B0604020202020204" pitchFamily="34" charset="0"/>
                <a:cs typeface="Arial" panose="020B0604020202020204" pitchFamily="34" charset="0"/>
              </a:rPr>
              <a:t>schwierig</a:t>
            </a:r>
            <a:r>
              <a:rPr lang="de-DE" dirty="0">
                <a:solidFill>
                  <a:schemeClr val="tx1"/>
                </a:solidFill>
                <a:latin typeface="Arial" panose="020B0604020202020204" pitchFamily="34" charset="0"/>
                <a:cs typeface="Arial" panose="020B0604020202020204" pitchFamily="34" charset="0"/>
              </a:rPr>
              <a:t> in meiner Arbeitssituation? </a:t>
            </a:r>
          </a:p>
          <a:p>
            <a:pPr marL="0" indent="0">
              <a:buNone/>
            </a:pPr>
            <a:r>
              <a:rPr lang="de-DE" dirty="0">
                <a:solidFill>
                  <a:schemeClr val="tx1"/>
                </a:solidFill>
                <a:latin typeface="Arial" panose="020B0604020202020204" pitchFamily="34" charset="0"/>
                <a:cs typeface="Arial" panose="020B0604020202020204" pitchFamily="34" charset="0"/>
              </a:rPr>
              <a:t>      Was davon würde ich gerne ändern?  Wie? </a:t>
            </a:r>
          </a:p>
          <a:p>
            <a:pPr marL="0" indent="0">
              <a:lnSpc>
                <a:spcPct val="150000"/>
              </a:lnSpc>
              <a:buNone/>
            </a:pPr>
            <a:r>
              <a:rPr lang="de-DE" dirty="0">
                <a:solidFill>
                  <a:srgbClr val="FF0000"/>
                </a:solidFill>
                <a:latin typeface="Arial" panose="020B0604020202020204" pitchFamily="34" charset="0"/>
                <a:cs typeface="Arial" panose="020B0604020202020204" pitchFamily="34" charset="0"/>
              </a:rPr>
              <a:t>      </a:t>
            </a:r>
            <a:r>
              <a:rPr lang="de-DE" dirty="0">
                <a:solidFill>
                  <a:schemeClr val="tx1"/>
                </a:solidFill>
                <a:latin typeface="Arial" panose="020B0604020202020204" pitchFamily="34" charset="0"/>
                <a:cs typeface="Arial" panose="020B0604020202020204" pitchFamily="34" charset="0"/>
                <a:sym typeface="Wingdings" panose="05000000000000000000" pitchFamily="2" charset="2"/>
              </a:rPr>
              <a:t> </a:t>
            </a:r>
            <a:r>
              <a:rPr lang="de-DE" dirty="0">
                <a:solidFill>
                  <a:schemeClr val="tx1"/>
                </a:solidFill>
                <a:latin typeface="Arial" panose="020B0604020202020204" pitchFamily="34" charset="0"/>
                <a:cs typeface="Arial" panose="020B0604020202020204" pitchFamily="34" charset="0"/>
              </a:rPr>
              <a:t>Evtl. Ideen von Kolleginnen…… </a:t>
            </a:r>
          </a:p>
        </p:txBody>
      </p:sp>
      <p:sp>
        <p:nvSpPr>
          <p:cNvPr id="4" name="Fußzeilenplatzhalter 3">
            <a:extLst>
              <a:ext uri="{FF2B5EF4-FFF2-40B4-BE49-F238E27FC236}">
                <a16:creationId xmlns:a16="http://schemas.microsoft.com/office/drawing/2014/main" id="{4C588027-24FF-4040-9CD3-B8F288028485}"/>
              </a:ext>
            </a:extLst>
          </p:cNvPr>
          <p:cNvSpPr>
            <a:spLocks noGrp="1"/>
          </p:cNvSpPr>
          <p:nvPr>
            <p:ph type="ftr" sz="quarter" idx="11"/>
          </p:nvPr>
        </p:nvSpPr>
        <p:spPr>
          <a:xfrm>
            <a:off x="7983609" y="6293358"/>
            <a:ext cx="4014057" cy="365125"/>
          </a:xfrm>
        </p:spPr>
        <p:txBody>
          <a:bodyPr/>
          <a:lstStyle/>
          <a:p>
            <a:r>
              <a:rPr lang="de-DE" dirty="0"/>
              <a:t>LAG Geschäftsstelle BW / WJT 2021/Teamassistentinnen Teil 1 und 2</a:t>
            </a:r>
            <a:endParaRPr lang="en-US" dirty="0"/>
          </a:p>
        </p:txBody>
      </p:sp>
      <p:sp>
        <p:nvSpPr>
          <p:cNvPr id="6" name="Titel 5">
            <a:extLst>
              <a:ext uri="{FF2B5EF4-FFF2-40B4-BE49-F238E27FC236}">
                <a16:creationId xmlns:a16="http://schemas.microsoft.com/office/drawing/2014/main" id="{320E6E7B-3C3B-47D7-870A-ACF883EA9400}"/>
              </a:ext>
            </a:extLst>
          </p:cNvPr>
          <p:cNvSpPr>
            <a:spLocks noGrp="1"/>
          </p:cNvSpPr>
          <p:nvPr>
            <p:ph type="title"/>
          </p:nvPr>
        </p:nvSpPr>
        <p:spPr>
          <a:xfrm>
            <a:off x="1712495" y="627903"/>
            <a:ext cx="7494766" cy="639206"/>
          </a:xfrm>
          <a:prstGeom prst="rect">
            <a:avLst/>
          </a:prstGeom>
        </p:spPr>
        <p:txBody>
          <a:bodyPr vert="horz" lIns="91440" tIns="45720" rIns="91440" bIns="45720" rtlCol="0">
            <a:noAutofit/>
          </a:bodyPr>
          <a:lstStyle/>
          <a:p>
            <a:pPr>
              <a:spcBef>
                <a:spcPts val="1000"/>
              </a:spcBef>
              <a:buClr>
                <a:schemeClr val="accent1"/>
              </a:buClr>
              <a:buFont typeface="Wingdings 3" charset="2"/>
              <a:buChar char=""/>
            </a:pP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Fragen</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zur</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Arbeitssituation</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für</a:t>
            </a:r>
            <a:r>
              <a:rPr lang="en-US" sz="2400" b="1" dirty="0">
                <a:latin typeface="Arial" panose="020B0604020202020204" pitchFamily="34" charset="0"/>
                <a:cs typeface="Arial" panose="020B0604020202020204" pitchFamily="34" charset="0"/>
              </a:rPr>
              <a:t> die </a:t>
            </a:r>
            <a:r>
              <a:rPr lang="en-US" sz="2400" b="1" dirty="0" err="1">
                <a:latin typeface="Arial" panose="020B0604020202020204" pitchFamily="34" charset="0"/>
                <a:cs typeface="Arial" panose="020B0604020202020204" pitchFamily="34" charset="0"/>
              </a:rPr>
              <a:t>Kleingruppe</a:t>
            </a:r>
            <a:r>
              <a:rPr lang="en-US" sz="2400" b="1" dirty="0">
                <a:latin typeface="Arial" panose="020B0604020202020204" pitchFamily="34" charset="0"/>
                <a:cs typeface="Arial" panose="020B0604020202020204" pitchFamily="34" charset="0"/>
              </a:rPr>
              <a:t> </a:t>
            </a:r>
            <a:br>
              <a:rPr lang="en-US" sz="2400" b="1" dirty="0">
                <a:latin typeface="Arial" panose="020B0604020202020204" pitchFamily="34" charset="0"/>
                <a:cs typeface="Arial" panose="020B0604020202020204" pitchFamily="34" charset="0"/>
              </a:rPr>
            </a:br>
            <a:br>
              <a:rPr lang="en-US" sz="2400" b="1" dirty="0">
                <a:latin typeface="Arial" panose="020B0604020202020204" pitchFamily="34" charset="0"/>
                <a:cs typeface="Arial" panose="020B0604020202020204" pitchFamily="34" charset="0"/>
              </a:rPr>
            </a:br>
            <a:r>
              <a:rPr lang="en-US" sz="2400" b="1" dirty="0">
                <a:latin typeface="Arial" panose="020B0604020202020204" pitchFamily="34" charset="0"/>
                <a:cs typeface="Arial" panose="020B0604020202020204" pitchFamily="34" charset="0"/>
              </a:rPr>
              <a:t>  </a:t>
            </a:r>
            <a:br>
              <a:rPr lang="en-US" sz="2400" b="1" dirty="0">
                <a:latin typeface="Arial" panose="020B0604020202020204" pitchFamily="34" charset="0"/>
                <a:cs typeface="Arial" panose="020B0604020202020204" pitchFamily="34" charset="0"/>
              </a:rPr>
            </a:br>
            <a:endParaRPr lang="en-US" sz="2000" b="1" dirty="0">
              <a:solidFill>
                <a:schemeClr val="tx1"/>
              </a:solidFill>
              <a:latin typeface="Arial" panose="020B0604020202020204" pitchFamily="34" charset="0"/>
              <a:ea typeface="+mn-ea"/>
              <a:cs typeface="Arial" panose="020B0604020202020204" pitchFamily="34" charset="0"/>
            </a:endParaRPr>
          </a:p>
        </p:txBody>
      </p:sp>
      <p:pic>
        <p:nvPicPr>
          <p:cNvPr id="1026" name="Picture 2" descr="Lehrer, Papier, Frau, Brainerd, Kinder, Mädchen">
            <a:extLst>
              <a:ext uri="{FF2B5EF4-FFF2-40B4-BE49-F238E27FC236}">
                <a16:creationId xmlns:a16="http://schemas.microsoft.com/office/drawing/2014/main" id="{80B1A5DC-7AA1-4977-9DF6-488C619893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5161" y="1601513"/>
            <a:ext cx="4033083" cy="3716490"/>
          </a:xfrm>
          <a:prstGeom prst="rect">
            <a:avLst/>
          </a:prstGeom>
          <a:noFill/>
          <a:extLst>
            <a:ext uri="{909E8E84-426E-40DD-AFC4-6F175D3DCCD1}">
              <a14:hiddenFill xmlns:a14="http://schemas.microsoft.com/office/drawing/2010/main">
                <a:solidFill>
                  <a:srgbClr val="FFFFFF"/>
                </a:solidFill>
              </a14:hiddenFill>
            </a:ext>
          </a:extLst>
        </p:spPr>
      </p:pic>
      <p:pic>
        <p:nvPicPr>
          <p:cNvPr id="2" name="Grafik 1">
            <a:extLst>
              <a:ext uri="{FF2B5EF4-FFF2-40B4-BE49-F238E27FC236}">
                <a16:creationId xmlns:a16="http://schemas.microsoft.com/office/drawing/2014/main" id="{B74876A0-710F-42CE-9208-C8D35DFF7225}"/>
              </a:ext>
            </a:extLst>
          </p:cNvPr>
          <p:cNvPicPr>
            <a:picLocks noChangeAspect="1"/>
          </p:cNvPicPr>
          <p:nvPr/>
        </p:nvPicPr>
        <p:blipFill>
          <a:blip r:embed="rId3"/>
          <a:stretch>
            <a:fillRect/>
          </a:stretch>
        </p:blipFill>
        <p:spPr>
          <a:xfrm>
            <a:off x="8571417" y="135453"/>
            <a:ext cx="3426249" cy="652329"/>
          </a:xfrm>
          <a:prstGeom prst="rect">
            <a:avLst/>
          </a:prstGeom>
        </p:spPr>
      </p:pic>
      <p:sp>
        <p:nvSpPr>
          <p:cNvPr id="7" name="Titel 5">
            <a:extLst>
              <a:ext uri="{FF2B5EF4-FFF2-40B4-BE49-F238E27FC236}">
                <a16:creationId xmlns:a16="http://schemas.microsoft.com/office/drawing/2014/main" id="{B061BD47-1924-4621-8A99-5C380C0F5005}"/>
              </a:ext>
            </a:extLst>
          </p:cNvPr>
          <p:cNvSpPr txBox="1">
            <a:spLocks/>
          </p:cNvSpPr>
          <p:nvPr/>
        </p:nvSpPr>
        <p:spPr>
          <a:xfrm>
            <a:off x="1805406" y="5650461"/>
            <a:ext cx="7401855" cy="639206"/>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spcBef>
                <a:spcPts val="1000"/>
              </a:spcBef>
              <a:buClr>
                <a:schemeClr val="accent1"/>
              </a:buClr>
              <a:buFont typeface="Wingdings 3" charset="2"/>
              <a:buChar char=""/>
            </a:pPr>
            <a:r>
              <a:rPr lang="en-US" sz="2400" b="1" dirty="0">
                <a:latin typeface="Arial" panose="020B0604020202020204" pitchFamily="34" charset="0"/>
                <a:cs typeface="Arial" panose="020B0604020202020204" pitchFamily="34" charset="0"/>
              </a:rPr>
              <a:t> </a:t>
            </a:r>
            <a:r>
              <a:rPr lang="en-US" sz="2400" b="1" dirty="0" err="1">
                <a:solidFill>
                  <a:schemeClr val="tx1"/>
                </a:solidFill>
                <a:latin typeface="Arial" panose="020B0604020202020204" pitchFamily="34" charset="0"/>
                <a:cs typeface="Arial" panose="020B0604020202020204" pitchFamily="34" charset="0"/>
              </a:rPr>
              <a:t>Beginn</a:t>
            </a:r>
            <a:r>
              <a:rPr lang="en-US" sz="2400" b="1" dirty="0">
                <a:solidFill>
                  <a:schemeClr val="tx1"/>
                </a:solidFill>
                <a:latin typeface="Arial" panose="020B0604020202020204" pitchFamily="34" charset="0"/>
                <a:cs typeface="Arial" panose="020B0604020202020204" pitchFamily="34" charset="0"/>
              </a:rPr>
              <a:t> der </a:t>
            </a:r>
            <a:r>
              <a:rPr lang="en-US" sz="2400" b="1" dirty="0" err="1">
                <a:solidFill>
                  <a:schemeClr val="tx1"/>
                </a:solidFill>
                <a:latin typeface="Arial" panose="020B0604020202020204" pitchFamily="34" charset="0"/>
                <a:cs typeface="Arial" panose="020B0604020202020204" pitchFamily="34" charset="0"/>
              </a:rPr>
              <a:t>Kleingruppe</a:t>
            </a:r>
            <a:r>
              <a:rPr lang="en-US" sz="2400" b="1" dirty="0">
                <a:solidFill>
                  <a:schemeClr val="tx1"/>
                </a:solidFill>
                <a:latin typeface="Arial" panose="020B0604020202020204" pitchFamily="34" charset="0"/>
                <a:cs typeface="Arial" panose="020B0604020202020204" pitchFamily="34" charset="0"/>
              </a:rPr>
              <a:t>   Zeit: 25 Min  </a:t>
            </a:r>
            <a:br>
              <a:rPr lang="en-US" sz="2400" b="1" dirty="0">
                <a:latin typeface="Comic Sans MS" panose="030F0702030302020204" pitchFamily="66" charset="0"/>
                <a:cs typeface="Arial" panose="020B0604020202020204" pitchFamily="34" charset="0"/>
              </a:rPr>
            </a:br>
            <a:br>
              <a:rPr lang="en-US" sz="2400" b="1" dirty="0">
                <a:latin typeface="Comic Sans MS" panose="030F0702030302020204" pitchFamily="66" charset="0"/>
                <a:cs typeface="Arial" panose="020B0604020202020204" pitchFamily="34" charset="0"/>
              </a:rPr>
            </a:br>
            <a:r>
              <a:rPr lang="en-US" sz="2400" b="1" dirty="0">
                <a:latin typeface="Arial" panose="020B0604020202020204" pitchFamily="34" charset="0"/>
                <a:cs typeface="Arial" panose="020B0604020202020204" pitchFamily="34" charset="0"/>
              </a:rPr>
              <a:t>   </a:t>
            </a:r>
            <a:br>
              <a:rPr lang="en-US" sz="2000" b="1" dirty="0">
                <a:latin typeface="Arial" panose="020B0604020202020204" pitchFamily="34" charset="0"/>
                <a:cs typeface="Arial" panose="020B0604020202020204" pitchFamily="34" charset="0"/>
              </a:rPr>
            </a:br>
            <a:br>
              <a:rPr lang="en-US" sz="2000" b="1" dirty="0">
                <a:latin typeface="Arial" panose="020B0604020202020204" pitchFamily="34" charset="0"/>
                <a:cs typeface="Arial" panose="020B0604020202020204" pitchFamily="34" charset="0"/>
              </a:rPr>
            </a:br>
            <a:r>
              <a:rPr lang="en-US" sz="2000" b="1" dirty="0">
                <a:latin typeface="Arial" panose="020B0604020202020204" pitchFamily="34" charset="0"/>
                <a:cs typeface="Arial" panose="020B0604020202020204" pitchFamily="34" charset="0"/>
              </a:rPr>
              <a:t>  </a:t>
            </a:r>
            <a:br>
              <a:rPr lang="en-US" sz="2000" b="1" dirty="0">
                <a:latin typeface="Arial" panose="020B0604020202020204" pitchFamily="34" charset="0"/>
                <a:cs typeface="Arial" panose="020B0604020202020204" pitchFamily="34" charset="0"/>
              </a:rPr>
            </a:b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244064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4C588027-24FF-4040-9CD3-B8F288028485}"/>
              </a:ext>
            </a:extLst>
          </p:cNvPr>
          <p:cNvSpPr>
            <a:spLocks noGrp="1"/>
          </p:cNvSpPr>
          <p:nvPr>
            <p:ph type="ftr" sz="quarter" idx="11"/>
          </p:nvPr>
        </p:nvSpPr>
        <p:spPr>
          <a:xfrm>
            <a:off x="7983609" y="6293358"/>
            <a:ext cx="4014057" cy="365125"/>
          </a:xfrm>
        </p:spPr>
        <p:txBody>
          <a:bodyPr/>
          <a:lstStyle/>
          <a:p>
            <a:r>
              <a:rPr lang="de-DE" dirty="0"/>
              <a:t>LAG Geschäftsstelle BW / WJT 2021/Teamassistentinnen Teil 1 und 2</a:t>
            </a:r>
            <a:endParaRPr lang="en-US" dirty="0"/>
          </a:p>
        </p:txBody>
      </p:sp>
      <p:sp>
        <p:nvSpPr>
          <p:cNvPr id="6" name="Titel 5">
            <a:extLst>
              <a:ext uri="{FF2B5EF4-FFF2-40B4-BE49-F238E27FC236}">
                <a16:creationId xmlns:a16="http://schemas.microsoft.com/office/drawing/2014/main" id="{320E6E7B-3C3B-47D7-870A-ACF883EA9400}"/>
              </a:ext>
            </a:extLst>
          </p:cNvPr>
          <p:cNvSpPr>
            <a:spLocks noGrp="1"/>
          </p:cNvSpPr>
          <p:nvPr>
            <p:ph type="title"/>
          </p:nvPr>
        </p:nvSpPr>
        <p:spPr>
          <a:xfrm>
            <a:off x="1712495" y="627903"/>
            <a:ext cx="7494766" cy="639206"/>
          </a:xfrm>
          <a:prstGeom prst="rect">
            <a:avLst/>
          </a:prstGeom>
        </p:spPr>
        <p:txBody>
          <a:bodyPr vert="horz" lIns="91440" tIns="45720" rIns="91440" bIns="45720" rtlCol="0">
            <a:noAutofit/>
          </a:bodyPr>
          <a:lstStyle/>
          <a:p>
            <a:pPr>
              <a:spcBef>
                <a:spcPts val="1000"/>
              </a:spcBef>
              <a:buClr>
                <a:schemeClr val="accent1"/>
              </a:buClr>
              <a:buFont typeface="Wingdings 3" charset="2"/>
              <a:buChar char=""/>
            </a:pPr>
            <a:r>
              <a:rPr lang="en-US" sz="2400" b="1" dirty="0">
                <a:latin typeface="Arial" panose="020B0604020202020204" pitchFamily="34" charset="0"/>
                <a:cs typeface="Arial" panose="020B0604020202020204" pitchFamily="34" charset="0"/>
              </a:rPr>
              <a:t> Resumé der </a:t>
            </a:r>
            <a:r>
              <a:rPr lang="en-US" sz="2400" b="1" dirty="0" err="1">
                <a:latin typeface="Arial" panose="020B0604020202020204" pitchFamily="34" charset="0"/>
                <a:cs typeface="Arial" panose="020B0604020202020204" pitchFamily="34" charset="0"/>
              </a:rPr>
              <a:t>Arbeitsgruppen</a:t>
            </a:r>
            <a:r>
              <a:rPr lang="en-US" sz="2400" b="1" dirty="0">
                <a:latin typeface="Arial" panose="020B0604020202020204" pitchFamily="34" charset="0"/>
                <a:cs typeface="Arial" panose="020B0604020202020204" pitchFamily="34" charset="0"/>
              </a:rPr>
              <a:t> 1. Tag</a:t>
            </a:r>
            <a:br>
              <a:rPr lang="en-US" sz="2400" b="1" dirty="0">
                <a:latin typeface="Arial" panose="020B0604020202020204" pitchFamily="34" charset="0"/>
                <a:cs typeface="Arial" panose="020B0604020202020204" pitchFamily="34" charset="0"/>
              </a:rPr>
            </a:br>
            <a:br>
              <a:rPr lang="en-US" sz="2400" b="1" dirty="0">
                <a:latin typeface="Arial" panose="020B0604020202020204" pitchFamily="34" charset="0"/>
                <a:cs typeface="Arial" panose="020B0604020202020204" pitchFamily="34" charset="0"/>
              </a:rPr>
            </a:br>
            <a:r>
              <a:rPr lang="en-US" sz="2400" b="1" dirty="0">
                <a:latin typeface="Arial" panose="020B0604020202020204" pitchFamily="34" charset="0"/>
                <a:cs typeface="Arial" panose="020B0604020202020204" pitchFamily="34" charset="0"/>
              </a:rPr>
              <a:t>  </a:t>
            </a:r>
            <a:br>
              <a:rPr lang="en-US" sz="2400" b="1" dirty="0">
                <a:latin typeface="Arial" panose="020B0604020202020204" pitchFamily="34" charset="0"/>
                <a:cs typeface="Arial" panose="020B0604020202020204" pitchFamily="34" charset="0"/>
              </a:rPr>
            </a:br>
            <a:endParaRPr lang="en-US" sz="2000" b="1" dirty="0">
              <a:solidFill>
                <a:schemeClr val="tx1"/>
              </a:solidFill>
              <a:latin typeface="Arial" panose="020B0604020202020204" pitchFamily="34" charset="0"/>
              <a:ea typeface="+mn-ea"/>
              <a:cs typeface="Arial" panose="020B0604020202020204" pitchFamily="34" charset="0"/>
            </a:endParaRPr>
          </a:p>
        </p:txBody>
      </p:sp>
      <p:pic>
        <p:nvPicPr>
          <p:cNvPr id="2" name="Grafik 1">
            <a:extLst>
              <a:ext uri="{FF2B5EF4-FFF2-40B4-BE49-F238E27FC236}">
                <a16:creationId xmlns:a16="http://schemas.microsoft.com/office/drawing/2014/main" id="{B74876A0-710F-42CE-9208-C8D35DFF7225}"/>
              </a:ext>
            </a:extLst>
          </p:cNvPr>
          <p:cNvPicPr>
            <a:picLocks noChangeAspect="1"/>
          </p:cNvPicPr>
          <p:nvPr/>
        </p:nvPicPr>
        <p:blipFill>
          <a:blip r:embed="rId2"/>
          <a:stretch>
            <a:fillRect/>
          </a:stretch>
        </p:blipFill>
        <p:spPr>
          <a:xfrm>
            <a:off x="8571417" y="135453"/>
            <a:ext cx="3426249" cy="652329"/>
          </a:xfrm>
          <a:prstGeom prst="rect">
            <a:avLst/>
          </a:prstGeom>
        </p:spPr>
      </p:pic>
      <p:sp>
        <p:nvSpPr>
          <p:cNvPr id="7" name="Titel 5">
            <a:extLst>
              <a:ext uri="{FF2B5EF4-FFF2-40B4-BE49-F238E27FC236}">
                <a16:creationId xmlns:a16="http://schemas.microsoft.com/office/drawing/2014/main" id="{B061BD47-1924-4621-8A99-5C380C0F5005}"/>
              </a:ext>
            </a:extLst>
          </p:cNvPr>
          <p:cNvSpPr txBox="1">
            <a:spLocks/>
          </p:cNvSpPr>
          <p:nvPr/>
        </p:nvSpPr>
        <p:spPr>
          <a:xfrm>
            <a:off x="1897028" y="5836714"/>
            <a:ext cx="7401855" cy="639206"/>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spcBef>
                <a:spcPts val="1000"/>
              </a:spcBef>
              <a:buClr>
                <a:schemeClr val="accent1"/>
              </a:buClr>
            </a:pPr>
            <a:br>
              <a:rPr lang="en-US" sz="2400" b="1" dirty="0">
                <a:latin typeface="Comic Sans MS" panose="030F0702030302020204" pitchFamily="66" charset="0"/>
                <a:cs typeface="Arial" panose="020B0604020202020204" pitchFamily="34" charset="0"/>
              </a:rPr>
            </a:br>
            <a:br>
              <a:rPr lang="en-US" sz="2400" b="1" dirty="0">
                <a:latin typeface="Comic Sans MS" panose="030F0702030302020204" pitchFamily="66" charset="0"/>
                <a:cs typeface="Arial" panose="020B0604020202020204" pitchFamily="34" charset="0"/>
              </a:rPr>
            </a:br>
            <a:r>
              <a:rPr lang="en-US" sz="2400" b="1" dirty="0">
                <a:latin typeface="Arial" panose="020B0604020202020204" pitchFamily="34" charset="0"/>
                <a:cs typeface="Arial" panose="020B0604020202020204" pitchFamily="34" charset="0"/>
              </a:rPr>
              <a:t>   </a:t>
            </a:r>
            <a:br>
              <a:rPr lang="en-US" sz="2000" b="1" dirty="0">
                <a:latin typeface="Arial" panose="020B0604020202020204" pitchFamily="34" charset="0"/>
                <a:cs typeface="Arial" panose="020B0604020202020204" pitchFamily="34" charset="0"/>
              </a:rPr>
            </a:br>
            <a:br>
              <a:rPr lang="en-US" sz="2000" b="1" dirty="0">
                <a:latin typeface="Arial" panose="020B0604020202020204" pitchFamily="34" charset="0"/>
                <a:cs typeface="Arial" panose="020B0604020202020204" pitchFamily="34" charset="0"/>
              </a:rPr>
            </a:br>
            <a:r>
              <a:rPr lang="en-US" sz="2000" b="1" dirty="0">
                <a:latin typeface="Arial" panose="020B0604020202020204" pitchFamily="34" charset="0"/>
                <a:cs typeface="Arial" panose="020B0604020202020204" pitchFamily="34" charset="0"/>
              </a:rPr>
              <a:t>  </a:t>
            </a:r>
            <a:br>
              <a:rPr lang="en-US" sz="2000" b="1" dirty="0">
                <a:latin typeface="Arial" panose="020B0604020202020204" pitchFamily="34" charset="0"/>
                <a:cs typeface="Arial" panose="020B0604020202020204" pitchFamily="34" charset="0"/>
              </a:rPr>
            </a:br>
            <a:endParaRPr lang="en-US" sz="2000" dirty="0">
              <a:latin typeface="Arial" panose="020B0604020202020204" pitchFamily="34" charset="0"/>
              <a:cs typeface="Arial" panose="020B0604020202020204" pitchFamily="34" charset="0"/>
            </a:endParaRPr>
          </a:p>
        </p:txBody>
      </p:sp>
      <p:sp>
        <p:nvSpPr>
          <p:cNvPr id="8" name="Inhaltsplatzhalter 7">
            <a:extLst>
              <a:ext uri="{FF2B5EF4-FFF2-40B4-BE49-F238E27FC236}">
                <a16:creationId xmlns:a16="http://schemas.microsoft.com/office/drawing/2014/main" id="{33E9ADED-B20E-4562-99C9-2103FD6261BB}"/>
              </a:ext>
            </a:extLst>
          </p:cNvPr>
          <p:cNvSpPr>
            <a:spLocks noGrp="1"/>
          </p:cNvSpPr>
          <p:nvPr>
            <p:ph idx="1"/>
          </p:nvPr>
        </p:nvSpPr>
        <p:spPr>
          <a:xfrm>
            <a:off x="2068387" y="1280232"/>
            <a:ext cx="6503030" cy="3403811"/>
          </a:xfrm>
        </p:spPr>
        <p:txBody>
          <a:bodyPr/>
          <a:lstStyle/>
          <a:p>
            <a:endParaRPr lang="de-DE" dirty="0"/>
          </a:p>
          <a:p>
            <a:endParaRPr lang="de-DE" dirty="0"/>
          </a:p>
        </p:txBody>
      </p:sp>
      <p:sp>
        <p:nvSpPr>
          <p:cNvPr id="10" name="Textfeld 9">
            <a:extLst>
              <a:ext uri="{FF2B5EF4-FFF2-40B4-BE49-F238E27FC236}">
                <a16:creationId xmlns:a16="http://schemas.microsoft.com/office/drawing/2014/main" id="{39915918-B7A9-497A-98DC-AD9107204BC3}"/>
              </a:ext>
            </a:extLst>
          </p:cNvPr>
          <p:cNvSpPr txBox="1"/>
          <p:nvPr/>
        </p:nvSpPr>
        <p:spPr>
          <a:xfrm>
            <a:off x="1761670" y="1371959"/>
            <a:ext cx="9999010" cy="5103961"/>
          </a:xfrm>
          <a:prstGeom prst="rect">
            <a:avLst/>
          </a:prstGeom>
          <a:noFill/>
        </p:spPr>
        <p:txBody>
          <a:bodyPr wrap="square" rtlCol="0">
            <a:spAutoFit/>
          </a:bodyPr>
          <a:lstStyle/>
          <a:p>
            <a:pPr>
              <a:spcBef>
                <a:spcPts val="1000"/>
              </a:spcBef>
              <a:buClr>
                <a:schemeClr val="accent1"/>
              </a:buClr>
            </a:pPr>
            <a:r>
              <a:rPr lang="de-DE" dirty="0">
                <a:latin typeface="Arial" panose="020B0604020202020204" pitchFamily="34" charset="0"/>
                <a:cs typeface="Arial" panose="020B0604020202020204" pitchFamily="34" charset="0"/>
              </a:rPr>
              <a:t>Was lief (läuft) </a:t>
            </a:r>
            <a:r>
              <a:rPr lang="de-DE" b="1" dirty="0">
                <a:latin typeface="Arial" panose="020B0604020202020204" pitchFamily="34" charset="0"/>
                <a:cs typeface="Arial" panose="020B0604020202020204" pitchFamily="34" charset="0"/>
              </a:rPr>
              <a:t>gut</a:t>
            </a:r>
            <a:r>
              <a:rPr lang="de-DE" dirty="0">
                <a:latin typeface="Arial" panose="020B0604020202020204" pitchFamily="34" charset="0"/>
                <a:cs typeface="Arial" panose="020B0604020202020204" pitchFamily="34" charset="0"/>
              </a:rPr>
              <a:t> in Corona-Zeiten?</a:t>
            </a:r>
            <a:br>
              <a:rPr lang="de-DE" dirty="0">
                <a:latin typeface="Arial" panose="020B0604020202020204" pitchFamily="34" charset="0"/>
                <a:cs typeface="Arial" panose="020B0604020202020204" pitchFamily="34" charset="0"/>
              </a:rPr>
            </a:br>
            <a:endParaRPr lang="de-DE" dirty="0">
              <a:latin typeface="Arial" panose="020B0604020202020204" pitchFamily="34" charset="0"/>
              <a:cs typeface="Arial" panose="020B0604020202020204" pitchFamily="34" charset="0"/>
            </a:endParaRPr>
          </a:p>
          <a:p>
            <a:pPr marL="342900" indent="-342900">
              <a:spcBef>
                <a:spcPts val="1000"/>
              </a:spcBef>
              <a:buClr>
                <a:schemeClr val="accent1"/>
              </a:buClr>
              <a:buFont typeface="Wingdings 3" charset="2"/>
              <a:buChar char=""/>
            </a:pPr>
            <a:r>
              <a:rPr lang="de-DE" dirty="0">
                <a:latin typeface="Arial" panose="020B0604020202020204" pitchFamily="34" charset="0"/>
                <a:cs typeface="Arial" panose="020B0604020202020204" pitchFamily="34" charset="0"/>
              </a:rPr>
              <a:t>Konzentriertes und ruhiges Arbeiten von zu Hause aus</a:t>
            </a:r>
          </a:p>
          <a:p>
            <a:pPr marL="342900" indent="-342900">
              <a:spcBef>
                <a:spcPts val="1000"/>
              </a:spcBef>
              <a:buClr>
                <a:schemeClr val="accent1"/>
              </a:buClr>
              <a:buFont typeface="Wingdings 3" charset="2"/>
              <a:buChar char=""/>
            </a:pPr>
            <a:r>
              <a:rPr lang="de-DE" dirty="0">
                <a:latin typeface="Arial" panose="020B0604020202020204" pitchFamily="34" charset="0"/>
                <a:cs typeface="Arial" panose="020B0604020202020204" pitchFamily="34" charset="0"/>
              </a:rPr>
              <a:t>Zeitersparnis durch eingesparte Wegezeiten</a:t>
            </a:r>
          </a:p>
          <a:p>
            <a:pPr marL="342900" indent="-342900">
              <a:spcBef>
                <a:spcPts val="1000"/>
              </a:spcBef>
              <a:buClr>
                <a:schemeClr val="accent1"/>
              </a:buClr>
              <a:buFont typeface="Wingdings 3" charset="2"/>
              <a:buChar char=""/>
            </a:pPr>
            <a:r>
              <a:rPr lang="de-DE" dirty="0">
                <a:latin typeface="Arial" panose="020B0604020202020204" pitchFamily="34" charset="0"/>
                <a:cs typeface="Arial" panose="020B0604020202020204" pitchFamily="34" charset="0"/>
              </a:rPr>
              <a:t>Es gibt Ansprechpartner für die TA bei belastenden Anrufen</a:t>
            </a:r>
          </a:p>
          <a:p>
            <a:pPr marL="342900" indent="-342900">
              <a:spcBef>
                <a:spcPts val="1000"/>
              </a:spcBef>
              <a:buClr>
                <a:schemeClr val="accent1"/>
              </a:buClr>
              <a:buFont typeface="Wingdings 3" charset="2"/>
              <a:buChar char=""/>
            </a:pPr>
            <a:r>
              <a:rPr lang="de-DE" dirty="0">
                <a:latin typeface="Arial" panose="020B0604020202020204" pitchFamily="34" charset="0"/>
                <a:cs typeface="Arial" panose="020B0604020202020204" pitchFamily="34" charset="0"/>
              </a:rPr>
              <a:t>Smiley-System funktioniert gut und wird von Kollegen*innen akzeptiert</a:t>
            </a:r>
          </a:p>
          <a:p>
            <a:pPr marL="342900" indent="-342900">
              <a:spcBef>
                <a:spcPts val="1000"/>
              </a:spcBef>
              <a:buClr>
                <a:schemeClr val="accent1"/>
              </a:buClr>
              <a:buFont typeface="Wingdings 3" charset="2"/>
              <a:buChar char=""/>
            </a:pPr>
            <a:r>
              <a:rPr lang="de-DE" dirty="0">
                <a:latin typeface="Arial" panose="020B0604020202020204" pitchFamily="34" charset="0"/>
                <a:cs typeface="Arial" panose="020B0604020202020204" pitchFamily="34" charset="0"/>
              </a:rPr>
              <a:t>Technische Ausstattung für zu Hause inzwischen vorhanden und stabil</a:t>
            </a:r>
          </a:p>
          <a:p>
            <a:pPr marL="342900" indent="-342900">
              <a:spcBef>
                <a:spcPts val="1000"/>
              </a:spcBef>
              <a:buClr>
                <a:schemeClr val="accent1"/>
              </a:buClr>
              <a:buFont typeface="Wingdings 3" charset="2"/>
              <a:buChar char=""/>
            </a:pPr>
            <a:r>
              <a:rPr lang="de-DE" dirty="0">
                <a:latin typeface="Arial" panose="020B0604020202020204" pitchFamily="34" charset="0"/>
                <a:cs typeface="Arial" panose="020B0604020202020204" pitchFamily="34" charset="0"/>
              </a:rPr>
              <a:t>Online-Teams schneller und effizienter</a:t>
            </a:r>
          </a:p>
          <a:p>
            <a:pPr marL="342900" indent="-342900">
              <a:spcBef>
                <a:spcPts val="1000"/>
              </a:spcBef>
              <a:buClr>
                <a:schemeClr val="accent1"/>
              </a:buClr>
              <a:buFont typeface="Wingdings 3" charset="2"/>
              <a:buChar char=""/>
            </a:pPr>
            <a:r>
              <a:rPr lang="de-DE" dirty="0">
                <a:latin typeface="Arial" panose="020B0604020202020204" pitchFamily="34" charset="0"/>
                <a:cs typeface="Arial" panose="020B0604020202020204" pitchFamily="34" charset="0"/>
              </a:rPr>
              <a:t>Gute Mischung zwischen Präsenz und Homeoffice</a:t>
            </a:r>
          </a:p>
          <a:p>
            <a:pPr marL="342900" indent="-342900">
              <a:spcBef>
                <a:spcPts val="1000"/>
              </a:spcBef>
              <a:buClr>
                <a:schemeClr val="accent1"/>
              </a:buClr>
              <a:buFont typeface="Wingdings 3" charset="2"/>
              <a:buChar char=""/>
            </a:pPr>
            <a:r>
              <a:rPr lang="de-DE" dirty="0">
                <a:latin typeface="Arial" panose="020B0604020202020204" pitchFamily="34" charset="0"/>
                <a:cs typeface="Arial" panose="020B0604020202020204" pitchFamily="34" charset="0"/>
              </a:rPr>
              <a:t>Organisatorische Veränderungen (Kalenderfreigabe/Terminbuch online) werden beibehalten</a:t>
            </a:r>
          </a:p>
          <a:p>
            <a:pPr marL="342900" indent="-342900">
              <a:spcBef>
                <a:spcPts val="1000"/>
              </a:spcBef>
              <a:buClr>
                <a:schemeClr val="accent1"/>
              </a:buClr>
              <a:buFont typeface="Wingdings 3" charset="2"/>
              <a:buChar char=""/>
            </a:pPr>
            <a:r>
              <a:rPr lang="de-DE" dirty="0">
                <a:latin typeface="Arial" panose="020B0604020202020204" pitchFamily="34" charset="0"/>
                <a:cs typeface="Arial" panose="020B0604020202020204" pitchFamily="34" charset="0"/>
              </a:rPr>
              <a:t>Digitale Beratung wird gut angenommen und evtl. auch fortgesetzt</a:t>
            </a:r>
          </a:p>
          <a:p>
            <a:pPr marL="342900" indent="-342900">
              <a:spcBef>
                <a:spcPts val="1000"/>
              </a:spcBef>
              <a:buClr>
                <a:schemeClr val="accent1"/>
              </a:buClr>
              <a:buFont typeface="Wingdings 3" charset="2"/>
              <a:buChar char=""/>
            </a:pPr>
            <a:r>
              <a:rPr lang="de-DE" dirty="0">
                <a:latin typeface="Arial" panose="020B0604020202020204" pitchFamily="34" charset="0"/>
                <a:cs typeface="Arial" panose="020B0604020202020204" pitchFamily="34" charset="0"/>
              </a:rPr>
              <a:t>TA erfährt Rückhalt und Bestätigung durch Kollegen*innen</a:t>
            </a:r>
          </a:p>
          <a:p>
            <a:pPr marL="342900" indent="-342900">
              <a:spcBef>
                <a:spcPts val="1000"/>
              </a:spcBef>
              <a:buClr>
                <a:schemeClr val="accent1"/>
              </a:buClr>
              <a:buFont typeface="Wingdings 3" charset="2"/>
              <a:buChar char=""/>
            </a:pPr>
            <a:endParaRPr lang="de-D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345106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4C588027-24FF-4040-9CD3-B8F288028485}"/>
              </a:ext>
            </a:extLst>
          </p:cNvPr>
          <p:cNvSpPr>
            <a:spLocks noGrp="1"/>
          </p:cNvSpPr>
          <p:nvPr>
            <p:ph type="ftr" sz="quarter" idx="11"/>
          </p:nvPr>
        </p:nvSpPr>
        <p:spPr>
          <a:xfrm>
            <a:off x="7983609" y="6293358"/>
            <a:ext cx="4014057" cy="365125"/>
          </a:xfrm>
        </p:spPr>
        <p:txBody>
          <a:bodyPr/>
          <a:lstStyle/>
          <a:p>
            <a:r>
              <a:rPr lang="de-DE" dirty="0"/>
              <a:t>LAG Geschäftsstelle BW / WJT 2021/Teamassistentinnen Teil 1 und 2</a:t>
            </a:r>
            <a:endParaRPr lang="en-US" dirty="0"/>
          </a:p>
        </p:txBody>
      </p:sp>
      <p:sp>
        <p:nvSpPr>
          <p:cNvPr id="6" name="Titel 5">
            <a:extLst>
              <a:ext uri="{FF2B5EF4-FFF2-40B4-BE49-F238E27FC236}">
                <a16:creationId xmlns:a16="http://schemas.microsoft.com/office/drawing/2014/main" id="{320E6E7B-3C3B-47D7-870A-ACF883EA9400}"/>
              </a:ext>
            </a:extLst>
          </p:cNvPr>
          <p:cNvSpPr>
            <a:spLocks noGrp="1"/>
          </p:cNvSpPr>
          <p:nvPr>
            <p:ph type="title"/>
          </p:nvPr>
        </p:nvSpPr>
        <p:spPr>
          <a:xfrm>
            <a:off x="1712495" y="627903"/>
            <a:ext cx="7494766" cy="639206"/>
          </a:xfrm>
          <a:prstGeom prst="rect">
            <a:avLst/>
          </a:prstGeom>
        </p:spPr>
        <p:txBody>
          <a:bodyPr vert="horz" lIns="91440" tIns="45720" rIns="91440" bIns="45720" rtlCol="0">
            <a:noAutofit/>
          </a:bodyPr>
          <a:lstStyle/>
          <a:p>
            <a:pPr>
              <a:spcBef>
                <a:spcPts val="1000"/>
              </a:spcBef>
              <a:buClr>
                <a:schemeClr val="accent1"/>
              </a:buClr>
              <a:buFont typeface="Wingdings 3" charset="2"/>
              <a:buChar char=""/>
            </a:pPr>
            <a:r>
              <a:rPr lang="en-US" sz="2400" b="1" dirty="0">
                <a:latin typeface="Arial" panose="020B0604020202020204" pitchFamily="34" charset="0"/>
                <a:cs typeface="Arial" panose="020B0604020202020204" pitchFamily="34" charset="0"/>
              </a:rPr>
              <a:t> Resumé der </a:t>
            </a:r>
            <a:r>
              <a:rPr lang="en-US" sz="2400" b="1" dirty="0" err="1">
                <a:latin typeface="Arial" panose="020B0604020202020204" pitchFamily="34" charset="0"/>
                <a:cs typeface="Arial" panose="020B0604020202020204" pitchFamily="34" charset="0"/>
              </a:rPr>
              <a:t>Arbeitsgruppen</a:t>
            </a:r>
            <a:r>
              <a:rPr lang="en-US" sz="2400" b="1" dirty="0">
                <a:latin typeface="Arial" panose="020B0604020202020204" pitchFamily="34" charset="0"/>
                <a:cs typeface="Arial" panose="020B0604020202020204" pitchFamily="34" charset="0"/>
              </a:rPr>
              <a:t> 1. Tag (ff)</a:t>
            </a:r>
            <a:br>
              <a:rPr lang="en-US" sz="2400" b="1" dirty="0">
                <a:latin typeface="Arial" panose="020B0604020202020204" pitchFamily="34" charset="0"/>
                <a:cs typeface="Arial" panose="020B0604020202020204" pitchFamily="34" charset="0"/>
              </a:rPr>
            </a:br>
            <a:br>
              <a:rPr lang="en-US" sz="2400" b="1" dirty="0">
                <a:latin typeface="Arial" panose="020B0604020202020204" pitchFamily="34" charset="0"/>
                <a:cs typeface="Arial" panose="020B0604020202020204" pitchFamily="34" charset="0"/>
              </a:rPr>
            </a:br>
            <a:r>
              <a:rPr lang="en-US" sz="2400" b="1" dirty="0">
                <a:latin typeface="Arial" panose="020B0604020202020204" pitchFamily="34" charset="0"/>
                <a:cs typeface="Arial" panose="020B0604020202020204" pitchFamily="34" charset="0"/>
              </a:rPr>
              <a:t>  </a:t>
            </a:r>
            <a:br>
              <a:rPr lang="en-US" sz="2400" b="1" dirty="0">
                <a:latin typeface="Arial" panose="020B0604020202020204" pitchFamily="34" charset="0"/>
                <a:cs typeface="Arial" panose="020B0604020202020204" pitchFamily="34" charset="0"/>
              </a:rPr>
            </a:br>
            <a:endParaRPr lang="en-US" sz="2000" b="1" dirty="0">
              <a:solidFill>
                <a:schemeClr val="tx1"/>
              </a:solidFill>
              <a:latin typeface="Arial" panose="020B0604020202020204" pitchFamily="34" charset="0"/>
              <a:ea typeface="+mn-ea"/>
              <a:cs typeface="Arial" panose="020B0604020202020204" pitchFamily="34" charset="0"/>
            </a:endParaRPr>
          </a:p>
        </p:txBody>
      </p:sp>
      <p:pic>
        <p:nvPicPr>
          <p:cNvPr id="2" name="Grafik 1">
            <a:extLst>
              <a:ext uri="{FF2B5EF4-FFF2-40B4-BE49-F238E27FC236}">
                <a16:creationId xmlns:a16="http://schemas.microsoft.com/office/drawing/2014/main" id="{B74876A0-710F-42CE-9208-C8D35DFF7225}"/>
              </a:ext>
            </a:extLst>
          </p:cNvPr>
          <p:cNvPicPr>
            <a:picLocks noChangeAspect="1"/>
          </p:cNvPicPr>
          <p:nvPr/>
        </p:nvPicPr>
        <p:blipFill>
          <a:blip r:embed="rId2"/>
          <a:stretch>
            <a:fillRect/>
          </a:stretch>
        </p:blipFill>
        <p:spPr>
          <a:xfrm>
            <a:off x="8571417" y="135453"/>
            <a:ext cx="3426249" cy="652329"/>
          </a:xfrm>
          <a:prstGeom prst="rect">
            <a:avLst/>
          </a:prstGeom>
        </p:spPr>
      </p:pic>
      <p:sp>
        <p:nvSpPr>
          <p:cNvPr id="7" name="Titel 5">
            <a:extLst>
              <a:ext uri="{FF2B5EF4-FFF2-40B4-BE49-F238E27FC236}">
                <a16:creationId xmlns:a16="http://schemas.microsoft.com/office/drawing/2014/main" id="{B061BD47-1924-4621-8A99-5C380C0F5005}"/>
              </a:ext>
            </a:extLst>
          </p:cNvPr>
          <p:cNvSpPr txBox="1">
            <a:spLocks/>
          </p:cNvSpPr>
          <p:nvPr/>
        </p:nvSpPr>
        <p:spPr>
          <a:xfrm>
            <a:off x="1897028" y="5836714"/>
            <a:ext cx="7401855" cy="639206"/>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spcBef>
                <a:spcPts val="1000"/>
              </a:spcBef>
              <a:buClr>
                <a:schemeClr val="accent1"/>
              </a:buClr>
            </a:pPr>
            <a:br>
              <a:rPr lang="en-US" sz="2400" b="1" dirty="0">
                <a:latin typeface="Comic Sans MS" panose="030F0702030302020204" pitchFamily="66" charset="0"/>
                <a:cs typeface="Arial" panose="020B0604020202020204" pitchFamily="34" charset="0"/>
              </a:rPr>
            </a:br>
            <a:br>
              <a:rPr lang="en-US" sz="2400" b="1" dirty="0">
                <a:latin typeface="Comic Sans MS" panose="030F0702030302020204" pitchFamily="66" charset="0"/>
                <a:cs typeface="Arial" panose="020B0604020202020204" pitchFamily="34" charset="0"/>
              </a:rPr>
            </a:br>
            <a:r>
              <a:rPr lang="en-US" sz="2400" b="1" dirty="0">
                <a:latin typeface="Arial" panose="020B0604020202020204" pitchFamily="34" charset="0"/>
                <a:cs typeface="Arial" panose="020B0604020202020204" pitchFamily="34" charset="0"/>
              </a:rPr>
              <a:t>   </a:t>
            </a:r>
            <a:br>
              <a:rPr lang="en-US" sz="2000" b="1" dirty="0">
                <a:latin typeface="Arial" panose="020B0604020202020204" pitchFamily="34" charset="0"/>
                <a:cs typeface="Arial" panose="020B0604020202020204" pitchFamily="34" charset="0"/>
              </a:rPr>
            </a:br>
            <a:br>
              <a:rPr lang="en-US" sz="2000" b="1" dirty="0">
                <a:latin typeface="Arial" panose="020B0604020202020204" pitchFamily="34" charset="0"/>
                <a:cs typeface="Arial" panose="020B0604020202020204" pitchFamily="34" charset="0"/>
              </a:rPr>
            </a:br>
            <a:r>
              <a:rPr lang="en-US" sz="2000" b="1" dirty="0">
                <a:latin typeface="Arial" panose="020B0604020202020204" pitchFamily="34" charset="0"/>
                <a:cs typeface="Arial" panose="020B0604020202020204" pitchFamily="34" charset="0"/>
              </a:rPr>
              <a:t>  </a:t>
            </a:r>
            <a:br>
              <a:rPr lang="en-US" sz="2000" b="1" dirty="0">
                <a:latin typeface="Arial" panose="020B0604020202020204" pitchFamily="34" charset="0"/>
                <a:cs typeface="Arial" panose="020B0604020202020204" pitchFamily="34" charset="0"/>
              </a:rPr>
            </a:br>
            <a:endParaRPr lang="en-US" sz="2000" dirty="0">
              <a:latin typeface="Arial" panose="020B0604020202020204" pitchFamily="34" charset="0"/>
              <a:cs typeface="Arial" panose="020B0604020202020204" pitchFamily="34" charset="0"/>
            </a:endParaRPr>
          </a:p>
        </p:txBody>
      </p:sp>
      <p:sp>
        <p:nvSpPr>
          <p:cNvPr id="8" name="Inhaltsplatzhalter 7">
            <a:extLst>
              <a:ext uri="{FF2B5EF4-FFF2-40B4-BE49-F238E27FC236}">
                <a16:creationId xmlns:a16="http://schemas.microsoft.com/office/drawing/2014/main" id="{33E9ADED-B20E-4562-99C9-2103FD6261BB}"/>
              </a:ext>
            </a:extLst>
          </p:cNvPr>
          <p:cNvSpPr>
            <a:spLocks noGrp="1"/>
          </p:cNvSpPr>
          <p:nvPr>
            <p:ph idx="1"/>
          </p:nvPr>
        </p:nvSpPr>
        <p:spPr>
          <a:xfrm>
            <a:off x="2068387" y="1280232"/>
            <a:ext cx="6503030" cy="3403811"/>
          </a:xfrm>
        </p:spPr>
        <p:txBody>
          <a:bodyPr/>
          <a:lstStyle/>
          <a:p>
            <a:endParaRPr lang="de-DE" dirty="0"/>
          </a:p>
          <a:p>
            <a:endParaRPr lang="de-DE" dirty="0"/>
          </a:p>
        </p:txBody>
      </p:sp>
      <p:sp>
        <p:nvSpPr>
          <p:cNvPr id="10" name="Textfeld 9">
            <a:extLst>
              <a:ext uri="{FF2B5EF4-FFF2-40B4-BE49-F238E27FC236}">
                <a16:creationId xmlns:a16="http://schemas.microsoft.com/office/drawing/2014/main" id="{39915918-B7A9-497A-98DC-AD9107204BC3}"/>
              </a:ext>
            </a:extLst>
          </p:cNvPr>
          <p:cNvSpPr txBox="1"/>
          <p:nvPr/>
        </p:nvSpPr>
        <p:spPr>
          <a:xfrm>
            <a:off x="1897028" y="1397711"/>
            <a:ext cx="9999010" cy="4826962"/>
          </a:xfrm>
          <a:prstGeom prst="rect">
            <a:avLst/>
          </a:prstGeom>
          <a:noFill/>
        </p:spPr>
        <p:txBody>
          <a:bodyPr wrap="square" rtlCol="0">
            <a:spAutoFit/>
          </a:bodyPr>
          <a:lstStyle/>
          <a:p>
            <a:pPr>
              <a:spcBef>
                <a:spcPts val="1000"/>
              </a:spcBef>
              <a:buClr>
                <a:schemeClr val="accent1"/>
              </a:buClr>
            </a:pPr>
            <a:r>
              <a:rPr lang="de-DE" dirty="0">
                <a:latin typeface="Arial" panose="020B0604020202020204" pitchFamily="34" charset="0"/>
                <a:cs typeface="Arial" panose="020B0604020202020204" pitchFamily="34" charset="0"/>
              </a:rPr>
              <a:t>Was lief (läuft) </a:t>
            </a:r>
            <a:r>
              <a:rPr lang="de-DE" b="1" dirty="0">
                <a:latin typeface="Arial" panose="020B0604020202020204" pitchFamily="34" charset="0"/>
                <a:cs typeface="Arial" panose="020B0604020202020204" pitchFamily="34" charset="0"/>
              </a:rPr>
              <a:t>nicht so gut</a:t>
            </a:r>
            <a:r>
              <a:rPr lang="de-DE" dirty="0">
                <a:latin typeface="Arial" panose="020B0604020202020204" pitchFamily="34" charset="0"/>
                <a:cs typeface="Arial" panose="020B0604020202020204" pitchFamily="34" charset="0"/>
              </a:rPr>
              <a:t> (während des </a:t>
            </a:r>
            <a:r>
              <a:rPr lang="de-DE" dirty="0" err="1">
                <a:latin typeface="Arial" panose="020B0604020202020204" pitchFamily="34" charset="0"/>
                <a:cs typeface="Arial" panose="020B0604020202020204" pitchFamily="34" charset="0"/>
              </a:rPr>
              <a:t>lockdowns</a:t>
            </a:r>
            <a:r>
              <a:rPr lang="de-DE" dirty="0">
                <a:latin typeface="Arial" panose="020B0604020202020204" pitchFamily="34" charset="0"/>
                <a:cs typeface="Arial" panose="020B0604020202020204" pitchFamily="34" charset="0"/>
              </a:rPr>
              <a:t>)</a:t>
            </a:r>
          </a:p>
          <a:p>
            <a:pPr>
              <a:spcBef>
                <a:spcPts val="1000"/>
              </a:spcBef>
              <a:buClr>
                <a:schemeClr val="accent1"/>
              </a:buClr>
            </a:pPr>
            <a:endParaRPr lang="de-DE" dirty="0">
              <a:latin typeface="Arial" panose="020B0604020202020204" pitchFamily="34" charset="0"/>
              <a:cs typeface="Arial" panose="020B0604020202020204" pitchFamily="34" charset="0"/>
            </a:endParaRPr>
          </a:p>
          <a:p>
            <a:pPr marL="342900" indent="-342900">
              <a:spcBef>
                <a:spcPts val="1000"/>
              </a:spcBef>
              <a:buClr>
                <a:schemeClr val="accent1"/>
              </a:buClr>
              <a:buFont typeface="Wingdings 3" charset="2"/>
              <a:buChar char=""/>
            </a:pPr>
            <a:r>
              <a:rPr lang="de-DE" dirty="0">
                <a:latin typeface="Arial" panose="020B0604020202020204" pitchFamily="34" charset="0"/>
                <a:cs typeface="Arial" panose="020B0604020202020204" pitchFamily="34" charset="0"/>
              </a:rPr>
              <a:t>Lange Wartezeiten bis die Technik zu Hause lief, Arbeit immer noch z. T. mit privaten Geräten</a:t>
            </a:r>
          </a:p>
          <a:p>
            <a:pPr marL="342900" indent="-342900">
              <a:spcBef>
                <a:spcPts val="1000"/>
              </a:spcBef>
              <a:buClr>
                <a:schemeClr val="accent1"/>
              </a:buClr>
              <a:buFont typeface="Wingdings 3" charset="2"/>
              <a:buChar char=""/>
            </a:pPr>
            <a:r>
              <a:rPr lang="de-DE" dirty="0">
                <a:latin typeface="Arial" panose="020B0604020202020204" pitchFamily="34" charset="0"/>
                <a:cs typeface="Arial" panose="020B0604020202020204" pitchFamily="34" charset="0"/>
              </a:rPr>
              <a:t>Kein gut erreichbarer Ansprechpartner bei technischen Problemen</a:t>
            </a:r>
          </a:p>
          <a:p>
            <a:pPr marL="342900" indent="-342900">
              <a:spcBef>
                <a:spcPts val="1000"/>
              </a:spcBef>
              <a:buClr>
                <a:schemeClr val="accent1"/>
              </a:buClr>
              <a:buFont typeface="Wingdings 3" charset="2"/>
              <a:buChar char=""/>
            </a:pPr>
            <a:r>
              <a:rPr lang="de-DE" dirty="0">
                <a:latin typeface="Arial" panose="020B0604020202020204" pitchFamily="34" charset="0"/>
                <a:cs typeface="Arial" panose="020B0604020202020204" pitchFamily="34" charset="0"/>
              </a:rPr>
              <a:t>Viel mehr Anmeldungen und schwerere Belastungen der Klienten</a:t>
            </a:r>
          </a:p>
          <a:p>
            <a:pPr marL="342900" indent="-342900">
              <a:spcBef>
                <a:spcPts val="1000"/>
              </a:spcBef>
              <a:buClr>
                <a:schemeClr val="accent1"/>
              </a:buClr>
              <a:buFont typeface="Wingdings 3" charset="2"/>
              <a:buChar char=""/>
            </a:pPr>
            <a:r>
              <a:rPr lang="de-DE" dirty="0">
                <a:latin typeface="Arial" panose="020B0604020202020204" pitchFamily="34" charset="0"/>
                <a:cs typeface="Arial" panose="020B0604020202020204" pitchFamily="34" charset="0"/>
              </a:rPr>
              <a:t>Gruppen sind ausgefallen (Arbeitsgruppen und Gruppen für Klienten)</a:t>
            </a:r>
          </a:p>
          <a:p>
            <a:pPr marL="342900" indent="-342900">
              <a:spcBef>
                <a:spcPts val="1000"/>
              </a:spcBef>
              <a:buClr>
                <a:schemeClr val="accent1"/>
              </a:buClr>
              <a:buFont typeface="Wingdings 3" charset="2"/>
              <a:buChar char=""/>
            </a:pPr>
            <a:r>
              <a:rPr lang="de-DE" dirty="0">
                <a:latin typeface="Arial" panose="020B0604020202020204" pitchFamily="34" charset="0"/>
                <a:cs typeface="Arial" panose="020B0604020202020204" pitchFamily="34" charset="0"/>
              </a:rPr>
              <a:t>Bei einigen Stellen keine Videoberatung erlaubt</a:t>
            </a:r>
          </a:p>
          <a:p>
            <a:pPr marL="342900" indent="-342900">
              <a:spcBef>
                <a:spcPts val="1000"/>
              </a:spcBef>
              <a:buClr>
                <a:schemeClr val="accent1"/>
              </a:buClr>
              <a:buFont typeface="Wingdings 3" charset="2"/>
              <a:buChar char=""/>
            </a:pPr>
            <a:r>
              <a:rPr lang="de-DE" dirty="0">
                <a:latin typeface="Arial" panose="020B0604020202020204" pitchFamily="34" charset="0"/>
                <a:cs typeface="Arial" panose="020B0604020202020204" pitchFamily="34" charset="0"/>
              </a:rPr>
              <a:t>Raumprobleme (2 Kolleginnen dürfen nicht in einem Büro arbeiten, zu wenig </a:t>
            </a:r>
            <a:r>
              <a:rPr lang="de-DE" dirty="0" err="1">
                <a:latin typeface="Arial" panose="020B0604020202020204" pitchFamily="34" charset="0"/>
                <a:cs typeface="Arial" panose="020B0604020202020204" pitchFamily="34" charset="0"/>
              </a:rPr>
              <a:t>Bespr</a:t>
            </a:r>
            <a:r>
              <a:rPr lang="de-DE" dirty="0">
                <a:latin typeface="Arial" panose="020B0604020202020204" pitchFamily="34" charset="0"/>
                <a:cs typeface="Arial" panose="020B0604020202020204" pitchFamily="34" charset="0"/>
              </a:rPr>
              <a:t>. Räume)</a:t>
            </a:r>
          </a:p>
          <a:p>
            <a:pPr marL="342900" indent="-342900">
              <a:spcBef>
                <a:spcPts val="1000"/>
              </a:spcBef>
              <a:buClr>
                <a:schemeClr val="accent1"/>
              </a:buClr>
              <a:buFont typeface="Wingdings 3" charset="2"/>
              <a:buChar char=""/>
            </a:pPr>
            <a:r>
              <a:rPr lang="de-DE" dirty="0">
                <a:latin typeface="Arial" panose="020B0604020202020204" pitchFamily="34" charset="0"/>
                <a:cs typeface="Arial" panose="020B0604020202020204" pitchFamily="34" charset="0"/>
              </a:rPr>
              <a:t>Maske dauerhaft tragen ist belastend</a:t>
            </a:r>
          </a:p>
          <a:p>
            <a:pPr marL="342900" indent="-342900">
              <a:spcBef>
                <a:spcPts val="1000"/>
              </a:spcBef>
              <a:buClr>
                <a:schemeClr val="accent1"/>
              </a:buClr>
              <a:buFont typeface="Wingdings 3" charset="2"/>
              <a:buChar char=""/>
            </a:pPr>
            <a:r>
              <a:rPr lang="de-DE" dirty="0">
                <a:latin typeface="Arial" panose="020B0604020202020204" pitchFamily="34" charset="0"/>
                <a:cs typeface="Arial" panose="020B0604020202020204" pitchFamily="34" charset="0"/>
              </a:rPr>
              <a:t>Personeller Wechsel, Zusammenlegung von Beratungsstellen</a:t>
            </a:r>
          </a:p>
          <a:p>
            <a:pPr marL="342900" indent="-342900">
              <a:spcBef>
                <a:spcPts val="1000"/>
              </a:spcBef>
              <a:buClr>
                <a:schemeClr val="accent1"/>
              </a:buClr>
              <a:buFont typeface="Wingdings 3" charset="2"/>
              <a:buChar char=""/>
            </a:pPr>
            <a:r>
              <a:rPr lang="de-DE" dirty="0">
                <a:latin typeface="Arial" panose="020B0604020202020204" pitchFamily="34" charset="0"/>
                <a:cs typeface="Arial" panose="020B0604020202020204" pitchFamily="34" charset="0"/>
              </a:rPr>
              <a:t>Entfremdung des Teams weil alles nur noch online läuft</a:t>
            </a:r>
          </a:p>
          <a:p>
            <a:pPr marL="342900" indent="-342900">
              <a:spcBef>
                <a:spcPts val="1000"/>
              </a:spcBef>
              <a:buClr>
                <a:schemeClr val="accent1"/>
              </a:buClr>
              <a:buFont typeface="Wingdings 3" charset="2"/>
              <a:buChar char=""/>
            </a:pPr>
            <a:r>
              <a:rPr lang="de-DE" dirty="0">
                <a:latin typeface="Arial" panose="020B0604020202020204" pitchFamily="34" charset="0"/>
                <a:cs typeface="Arial" panose="020B0604020202020204" pitchFamily="34" charset="0"/>
              </a:rPr>
              <a:t>Ungerechtigkeiten wer Homeoffice machen darf und wer nicht</a:t>
            </a:r>
          </a:p>
        </p:txBody>
      </p:sp>
    </p:spTree>
    <p:extLst>
      <p:ext uri="{BB962C8B-B14F-4D97-AF65-F5344CB8AC3E}">
        <p14:creationId xmlns:p14="http://schemas.microsoft.com/office/powerpoint/2010/main" val="1360960860"/>
      </p:ext>
    </p:extLst>
  </p:cSld>
  <p:clrMapOvr>
    <a:masterClrMapping/>
  </p:clrMapOvr>
</p:sld>
</file>

<file path=ppt/theme/theme1.xml><?xml version="1.0" encoding="utf-8"?>
<a:theme xmlns:a="http://schemas.openxmlformats.org/drawingml/2006/main" name="Fetzen">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2133</Words>
  <Application>Microsoft Office PowerPoint</Application>
  <PresentationFormat>Breitbild</PresentationFormat>
  <Paragraphs>329</Paragraphs>
  <Slides>25</Slides>
  <Notes>0</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25</vt:i4>
      </vt:variant>
    </vt:vector>
  </HeadingPairs>
  <TitlesOfParts>
    <vt:vector size="32" baseType="lpstr">
      <vt:lpstr>Arial</vt:lpstr>
      <vt:lpstr>Calibri</vt:lpstr>
      <vt:lpstr>Century Gothic</vt:lpstr>
      <vt:lpstr>Comic Sans MS</vt:lpstr>
      <vt:lpstr>Roboto</vt:lpstr>
      <vt:lpstr>Wingdings 3</vt:lpstr>
      <vt:lpstr>Fetzen</vt:lpstr>
      <vt:lpstr>    </vt:lpstr>
      <vt:lpstr>PowerPoint-Präsentation</vt:lpstr>
      <vt:lpstr>PowerPoint-Präsentation</vt:lpstr>
      <vt:lpstr>PowerPoint-Präsentation</vt:lpstr>
      <vt:lpstr>PowerPoint-Präsentation</vt:lpstr>
      <vt:lpstr> Fragen für die Kleingruppe      1.  Kurze Vorstellung</vt:lpstr>
      <vt:lpstr> Fragen zur Arbeitssituation für die Kleingruppe      </vt:lpstr>
      <vt:lpstr> Resumé der Arbeitsgruppen 1. Tag     </vt:lpstr>
      <vt:lpstr> Resumé der Arbeitsgruppen 1. Tag (ff)     </vt:lpstr>
      <vt:lpstr>PowerPoint-Präsentation</vt:lpstr>
      <vt:lpstr>PowerPoint-Präsentation</vt:lpstr>
      <vt:lpstr>PowerPoint-Präsentation</vt:lpstr>
      <vt:lpstr>PowerPoint-Präsentation</vt:lpstr>
      <vt:lpstr> Was hilft mit Belastungen umzugehen?  </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 Umgang mit Anrufer*innen, die “ihr Herz ausschütten”     Welche Sätze helfen?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Wir begrüßen die Teamassistentinnen herzlich zur Wissenschaftlichen Jahrestagung (Teil 1)</dc:title>
  <dc:creator>Lenz Tanja</dc:creator>
  <cp:lastModifiedBy>Gabriele Kremer</cp:lastModifiedBy>
  <cp:revision>139</cp:revision>
  <cp:lastPrinted>2021-06-18T06:07:08Z</cp:lastPrinted>
  <dcterms:created xsi:type="dcterms:W3CDTF">2021-05-04T07:47:54Z</dcterms:created>
  <dcterms:modified xsi:type="dcterms:W3CDTF">2021-07-09T12:33:49Z</dcterms:modified>
</cp:coreProperties>
</file>